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7023100" cy="9309100"/>
  <p:embeddedFontLst>
    <p:embeddedFont>
      <p:font typeface="Questrial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attrocento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 rot="5400000">
            <a:off x="3909219" y="-1547017"/>
            <a:ext cx="43735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 rot="5400000">
            <a:off x="7493966" y="2299564"/>
            <a:ext cx="5788981" cy="198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1"/>
          </p:nvPr>
        </p:nvSpPr>
        <p:spPr>
          <a:xfrm rot="5400000">
            <a:off x="1828799" y="-838200"/>
            <a:ext cx="579120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2"/>
          </p:nvPr>
        </p:nvSpPr>
        <p:spPr>
          <a:xfrm>
            <a:off x="568171" y="2438400"/>
            <a:ext cx="5386917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3"/>
          </p:nvPr>
        </p:nvSpPr>
        <p:spPr>
          <a:xfrm>
            <a:off x="6193368" y="1722438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4"/>
          </p:nvPr>
        </p:nvSpPr>
        <p:spPr>
          <a:xfrm>
            <a:off x="6193368" y="2438400"/>
            <a:ext cx="5389033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10382435" y="4625268"/>
            <a:ext cx="101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1400"/>
              <a:buFont typeface="Quattrocento"/>
              <a:buNone/>
              <a:defRPr sz="4000" b="0" i="0" u="none" strike="noStrike" cap="none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1400"/>
              <a:buFont typeface="Quattrocento"/>
              <a:buNone/>
              <a:defRPr sz="4000" b="0" i="0" u="none" strike="noStrike" cap="none">
                <a:solidFill>
                  <a:srgbClr val="47534C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568171" y="1719071"/>
            <a:ext cx="53848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2"/>
          </p:nvPr>
        </p:nvSpPr>
        <p:spPr>
          <a:xfrm>
            <a:off x="6197600" y="1719071"/>
            <a:ext cx="53848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5181600" y="685800"/>
            <a:ext cx="6096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body" idx="2"/>
          </p:nvPr>
        </p:nvSpPr>
        <p:spPr>
          <a:xfrm>
            <a:off x="1025334" y="2971800"/>
            <a:ext cx="306484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47534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20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" name="Google Shape;92;p10"/>
          <p:cNvSpPr>
            <a:spLocks noGrp="1"/>
          </p:cNvSpPr>
          <p:nvPr>
            <p:ph type="pic" idx="2"/>
          </p:nvPr>
        </p:nvSpPr>
        <p:spPr>
          <a:xfrm>
            <a:off x="914400" y="621437"/>
            <a:ext cx="103632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Google Shape;9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1275052" y="5656557"/>
            <a:ext cx="9659648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20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blipFill rotWithShape="1">
            <a:blip r:embed="rId1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64B3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400"/>
              <a:buFont typeface="Quattrocento"/>
              <a:buNone/>
              <a:defRPr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48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THEME: DEFINITION</a:t>
            </a:r>
            <a:endParaRPr sz="48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1"/>
          </p:nvPr>
        </p:nvSpPr>
        <p:spPr>
          <a:xfrm>
            <a:off x="300157" y="1747344"/>
            <a:ext cx="8126803" cy="452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600" b="1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Theme</a:t>
            </a:r>
            <a:r>
              <a:rPr lang="en-US" sz="36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can be defined as: </a:t>
            </a:r>
            <a:endParaRPr/>
          </a:p>
          <a:p>
            <a:pPr marL="411480" marR="0" lvl="1" indent="-508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life lesson or moral of a story</a:t>
            </a:r>
            <a:endParaRPr/>
          </a:p>
          <a:p>
            <a:pPr marL="411480" marR="0" lvl="1" indent="-508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author’s advice to the reader</a:t>
            </a:r>
            <a:endParaRPr/>
          </a:p>
          <a:p>
            <a:pPr marL="411480" marR="0" lvl="1" indent="-508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universal truth or message about life </a:t>
            </a:r>
            <a:endParaRPr/>
          </a:p>
          <a:p>
            <a:pPr marL="457200" marR="0" lvl="1" indent="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960" y="2233776"/>
            <a:ext cx="3306817" cy="248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44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TOPIC VS. THEME </a:t>
            </a:r>
            <a:endParaRPr sz="44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1"/>
          </p:nvPr>
        </p:nvSpPr>
        <p:spPr>
          <a:xfrm>
            <a:off x="480475" y="1752600"/>
            <a:ext cx="11413500" cy="3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400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theme </a:t>
            </a:r>
            <a:r>
              <a:rPr lang="en-US" sz="4000" b="0" i="1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MUST </a:t>
            </a:r>
            <a:r>
              <a:rPr lang="en-US" sz="400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be</a:t>
            </a:r>
            <a:r>
              <a:rPr lang="en-US" sz="4000" b="1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640080" marR="0" lvl="1" indent="-23368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Written in your own words. </a:t>
            </a:r>
            <a:endParaRPr/>
          </a:p>
          <a:p>
            <a:pPr marL="640080" marR="0" lvl="1" indent="-23368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complete sentence  </a:t>
            </a:r>
            <a:endParaRPr/>
          </a:p>
          <a:p>
            <a:pPr marL="640080" marR="0" lvl="1" indent="-23368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Something true about people or life in general</a:t>
            </a: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23368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US" sz="3600"/>
              <a:t>Does not include a characters name 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TOPIC VS. THEME </a:t>
            </a:r>
            <a:endParaRPr sz="35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1"/>
          </p:nvPr>
        </p:nvSpPr>
        <p:spPr>
          <a:xfrm>
            <a:off x="1575867" y="3034748"/>
            <a:ext cx="9498006" cy="146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Topics are </a:t>
            </a:r>
            <a:r>
              <a:rPr lang="en-US" sz="40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only one or two words long. </a:t>
            </a:r>
            <a:endParaRPr sz="4000" b="1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40080" marR="0" lvl="1" indent="-106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sng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11480" marR="0" lvl="1" indent="-50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	TOPICS VS. THEMES </a:t>
            </a:r>
            <a:endParaRPr sz="35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566521" y="1752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200" b="1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TOPIC</a:t>
            </a:r>
            <a:r>
              <a:rPr lang="en-US" sz="32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2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endParaRPr sz="2200" b="1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2"/>
          </p:nvPr>
        </p:nvSpPr>
        <p:spPr>
          <a:xfrm>
            <a:off x="879476" y="2339181"/>
            <a:ext cx="2971800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8762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endParaRPr sz="2220" b="0" i="0" u="sng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775"/>
              <a:buFont typeface="Arial"/>
              <a:buChar char="•"/>
            </a:pPr>
            <a:r>
              <a:rPr lang="en-US" sz="2775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Love</a:t>
            </a:r>
            <a:endParaRPr/>
          </a:p>
          <a:p>
            <a:pPr marL="342900" marR="0" lvl="0" indent="-52387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775"/>
              <a:buFont typeface="Arial"/>
              <a:buNone/>
            </a:pPr>
            <a:endParaRPr sz="2775" b="0" i="0" u="sng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775" b="0" i="0" u="sng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775"/>
              <a:buFont typeface="Arial"/>
              <a:buChar char="•"/>
            </a:pPr>
            <a:r>
              <a:rPr lang="en-US" sz="2775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Trust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775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775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SzPts val="2775"/>
              <a:buFont typeface="Arial"/>
              <a:buChar char="•"/>
            </a:pPr>
            <a:r>
              <a:rPr lang="en-US" sz="2775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Adventure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55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77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775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3"/>
          </p:nvPr>
        </p:nvSpPr>
        <p:spPr>
          <a:xfrm>
            <a:off x="5607266" y="1752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200" b="1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THEME </a:t>
            </a:r>
            <a:endParaRPr sz="2200" b="1" i="0" u="sng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4"/>
          </p:nvPr>
        </p:nvSpPr>
        <p:spPr>
          <a:xfrm>
            <a:off x="4343399" y="2285999"/>
            <a:ext cx="7512269" cy="43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990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accent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Falling in </a:t>
            </a:r>
            <a:r>
              <a:rPr lang="en-US" sz="2805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love</a:t>
            </a:r>
            <a:r>
              <a:rPr lang="en-US" sz="280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is often easy, but staying in love can require a lot of work. </a:t>
            </a:r>
            <a:endParaRPr sz="2805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50482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accent1"/>
              </a:buClr>
              <a:buSzPts val="2805"/>
              <a:buFont typeface="Arial"/>
              <a:buNone/>
            </a:pPr>
            <a:endParaRPr sz="2805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accent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Without </a:t>
            </a:r>
            <a:r>
              <a:rPr lang="en-US" sz="2805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trust</a:t>
            </a:r>
            <a:r>
              <a:rPr lang="en-US" sz="280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even the best relationships can fall apart. </a:t>
            </a:r>
            <a:endParaRPr/>
          </a:p>
          <a:p>
            <a:pPr marL="342900" marR="0" lvl="0" indent="-50482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accent1"/>
              </a:buClr>
              <a:buSzPts val="2805"/>
              <a:buFont typeface="Arial"/>
              <a:buNone/>
            </a:pPr>
            <a:endParaRPr sz="2805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chemeClr val="accent1"/>
              </a:buClr>
              <a:buSzPts val="2805"/>
              <a:buFont typeface="Arial"/>
              <a:buChar char="•"/>
            </a:pPr>
            <a:r>
              <a:rPr lang="en-US" sz="280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Even though new </a:t>
            </a:r>
            <a:r>
              <a:rPr lang="en-US" sz="2805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adventures</a:t>
            </a:r>
            <a:r>
              <a:rPr lang="en-US" sz="2805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can seem scary at first, they can be life changing experiences. </a:t>
            </a:r>
            <a:endParaRPr sz="204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TOPICS VERSUS THEMES</a:t>
            </a:r>
            <a:endParaRPr sz="35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1676400" y="1905000"/>
            <a:ext cx="5181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TOPIC </a:t>
            </a: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of  </a:t>
            </a:r>
            <a:endParaRPr/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Pursuit of Happyness</a:t>
            </a: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is </a:t>
            </a:r>
            <a:endParaRPr/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“hard work" </a:t>
            </a:r>
            <a:endParaRPr/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THEME </a:t>
            </a: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might be “Hard work is almost always worth it in the end.”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634961"/>
            <a:ext cx="3352800" cy="250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TOPICS VERSUS THEMES</a:t>
            </a:r>
            <a:endParaRPr sz="35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1676400" y="1905000"/>
            <a:ext cx="5181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TOPIC </a:t>
            </a: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of  </a:t>
            </a:r>
            <a:r>
              <a:rPr lang="en-US" sz="2800" b="0" i="0" u="sng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Shrek</a:t>
            </a: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is “beauty.”</a:t>
            </a:r>
            <a:endParaRPr/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8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THEME </a:t>
            </a:r>
            <a:r>
              <a:rPr lang="en-US"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might be “Who we are on the inside is much more valuable than what we are on the outside.”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5" name="Google Shape;165;p19" descr="http://www.kidsgamesheroes.com/paginasinfo/images/shrek1.jpg"/>
          <p:cNvPicPr preferRelativeResize="0"/>
          <p:nvPr/>
        </p:nvPicPr>
        <p:blipFill rotWithShape="1">
          <a:blip r:embed="rId3">
            <a:alphaModFix/>
          </a:blip>
          <a:srcRect l="5233"/>
          <a:stretch/>
        </p:blipFill>
        <p:spPr>
          <a:xfrm>
            <a:off x="6857874" y="2057400"/>
            <a:ext cx="3404298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TOPICS VERSUS THEMES</a:t>
            </a:r>
            <a:endParaRPr sz="35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1676400" y="1905000"/>
            <a:ext cx="5715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TOPIC 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of  </a:t>
            </a:r>
            <a:r>
              <a:rPr lang="en-US" sz="2800" b="0" i="0" u="sng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Love and Basketball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is “communication.”</a:t>
            </a:r>
            <a:endParaRPr dirty="0"/>
          </a:p>
          <a:p>
            <a:pPr marL="3429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THEME 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might be “Being open and honest is difficult sometimes, but it is the best way to maintain good relationships.” 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2" name="Google Shape;172;p20" descr="http://www.mbc.net/default/mediaObject/Photos/Grid/MAX/2013/june/26-6-2013/LOVE-&amp;-BASKETBALL/original/e24a69566f98dd17550673c2d11c9a3245de35e0/LOVE-&amp;-BASKETB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548" y="2242547"/>
            <a:ext cx="3811739" cy="340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Font typeface="Quattrocento"/>
              <a:buNone/>
            </a:pP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TOPICS VERSUS THEME</a:t>
            </a:r>
            <a:r>
              <a:rPr lang="en-US"/>
              <a:t> STATIONS</a:t>
            </a:r>
            <a:r>
              <a:rPr lang="en-US" sz="3500" b="0" i="0" u="none" strike="noStrike" cap="none">
                <a:solidFill>
                  <a:srgbClr val="6B7C72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sz="3500" b="0" i="0" u="none" strike="noStrike" cap="none">
              <a:solidFill>
                <a:srgbClr val="6B7C7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953900" y="1752600"/>
            <a:ext cx="10628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1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200" b="1" dirty="0" smtClean="0">
                <a:solidFill>
                  <a:srgbClr val="20124D"/>
                </a:solidFill>
              </a:rPr>
              <a:t>CORRUPTION, POWER, INTELLIGENCE, FAILURE TO ACT, EXPLOTATION, HOPES AND DREAMS, RULES AND ORDER, FOOLISHNESS, PRIDE, RELIGION</a:t>
            </a:r>
            <a:endParaRPr sz="3200" b="1" i="0" u="none" strike="noStrike" cap="none" dirty="0">
              <a:solidFill>
                <a:srgbClr val="20124D"/>
              </a:solidFill>
              <a:sym typeface="Questrial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1" dirty="0"/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2800" b="1" dirty="0"/>
              <a:t>Each station is organized with a different topic. As a group, you will rotate and write down one theme from each topic station. You will provide a detail from the story to support your claim. Do not move until the timers goes off.  You will go to four of the five stations.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dirty="0"/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1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800" b="1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430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Questrial</vt:lpstr>
      <vt:lpstr>Calibri</vt:lpstr>
      <vt:lpstr>Quattrocento</vt:lpstr>
      <vt:lpstr>Arial</vt:lpstr>
      <vt:lpstr>Apothecary</vt:lpstr>
      <vt:lpstr>THEME: DEFINITION</vt:lpstr>
      <vt:lpstr>TOPIC VS. THEME </vt:lpstr>
      <vt:lpstr>TOPIC VS. THEME </vt:lpstr>
      <vt:lpstr> TOPICS VS. THEMES </vt:lpstr>
      <vt:lpstr>TOPICS VERSUS THEMES</vt:lpstr>
      <vt:lpstr>TOPICS VERSUS THEMES</vt:lpstr>
      <vt:lpstr>TOPICS VERSUS THEMES</vt:lpstr>
      <vt:lpstr>TOPICS VERSUS THEME STATIONS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DEFINITION</dc:title>
  <dc:creator>Kelsey Wanack</dc:creator>
  <cp:lastModifiedBy>Kelsey Wanack</cp:lastModifiedBy>
  <cp:revision>1</cp:revision>
  <dcterms:modified xsi:type="dcterms:W3CDTF">2020-02-24T15:13:04Z</dcterms:modified>
</cp:coreProperties>
</file>