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sldIdLst>
    <p:sldId id="258"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DB7A60-BE59-464B-9507-642B3BABE2B1}"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32599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DB7A60-BE59-464B-9507-642B3BABE2B1}"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8036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DB7A60-BE59-464B-9507-642B3BABE2B1}"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350009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7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2647F38-B617-4D2F-AE0A-013F0C4D2C5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7799C9-84D9-46D2-A11E-BCF8A720529D}"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53406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176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BFA754-D5C3-4E66-96A6-867B257F58DC}"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4065D-F351-4B03-BD91-D8A6B8D4B362}"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00709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5673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70911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1175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8408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DB7A60-BE59-464B-9507-642B3BABE2B1}"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137867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61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84110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62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274637"/>
            <a:ext cx="10972800" cy="1143200"/>
          </a:xfrm>
          <a:prstGeom prst="rect">
            <a:avLst/>
          </a:prstGeom>
          <a:noFill/>
          <a:ln>
            <a:noFill/>
          </a:ln>
        </p:spPr>
        <p:txBody>
          <a:bodyPr lIns="91425" tIns="91425" rIns="91425" bIns="91425" anchor="ctr" anchorCtr="0"/>
          <a:lstStyle>
            <a:lvl1pPr marL="0" marR="0" lvl="0" indent="0" algn="l" rtl="0">
              <a:spcBef>
                <a:spcPts val="0"/>
              </a:spcBef>
              <a:buClr>
                <a:srgbClr val="FFA711"/>
              </a:buClr>
              <a:buFont typeface="Cambria"/>
              <a:buNone/>
              <a:defRPr sz="4600" b="0" i="0" u="none" strike="noStrike" cap="none">
                <a:solidFill>
                  <a:srgbClr val="FFA711"/>
                </a:solidFill>
                <a:latin typeface="Cambria"/>
                <a:ea typeface="Cambria"/>
                <a:cs typeface="Cambria"/>
                <a:sym typeface="Cambria"/>
              </a:defRPr>
            </a:lvl1pPr>
            <a:lvl2pPr lvl="1" indent="0">
              <a:spcBef>
                <a:spcPts val="0"/>
              </a:spcBef>
              <a:buNone/>
              <a:defRPr sz="1800">
                <a:solidFill>
                  <a:srgbClr val="FFA711"/>
                </a:solidFill>
              </a:defRPr>
            </a:lvl2pPr>
            <a:lvl3pPr lvl="2" indent="0">
              <a:spcBef>
                <a:spcPts val="0"/>
              </a:spcBef>
              <a:buNone/>
              <a:defRPr sz="1800">
                <a:solidFill>
                  <a:srgbClr val="FFA711"/>
                </a:solidFill>
              </a:defRPr>
            </a:lvl3pPr>
            <a:lvl4pPr lvl="3" indent="0">
              <a:spcBef>
                <a:spcPts val="0"/>
              </a:spcBef>
              <a:buNone/>
              <a:defRPr sz="1800">
                <a:solidFill>
                  <a:srgbClr val="FFA711"/>
                </a:solidFill>
              </a:defRPr>
            </a:lvl4pPr>
            <a:lvl5pPr lvl="4" indent="0">
              <a:spcBef>
                <a:spcPts val="0"/>
              </a:spcBef>
              <a:buNone/>
              <a:defRPr sz="1800">
                <a:solidFill>
                  <a:srgbClr val="FFA711"/>
                </a:solidFill>
              </a:defRPr>
            </a:lvl5pPr>
            <a:lvl6pPr lvl="5" indent="0">
              <a:spcBef>
                <a:spcPts val="0"/>
              </a:spcBef>
              <a:buNone/>
              <a:defRPr sz="1800">
                <a:solidFill>
                  <a:srgbClr val="FFA711"/>
                </a:solidFill>
              </a:defRPr>
            </a:lvl6pPr>
            <a:lvl7pPr lvl="6" indent="0">
              <a:spcBef>
                <a:spcPts val="0"/>
              </a:spcBef>
              <a:buNone/>
              <a:defRPr sz="1800">
                <a:solidFill>
                  <a:srgbClr val="FFA711"/>
                </a:solidFill>
              </a:defRPr>
            </a:lvl7pPr>
            <a:lvl8pPr lvl="7" indent="0">
              <a:spcBef>
                <a:spcPts val="0"/>
              </a:spcBef>
              <a:buNone/>
              <a:defRPr sz="1800">
                <a:solidFill>
                  <a:srgbClr val="FFA711"/>
                </a:solidFill>
              </a:defRPr>
            </a:lvl8pPr>
            <a:lvl9pPr lvl="8" indent="0">
              <a:spcBef>
                <a:spcPts val="0"/>
              </a:spcBef>
              <a:buNone/>
              <a:defRPr sz="1800">
                <a:solidFill>
                  <a:srgbClr val="FFA711"/>
                </a:solidFill>
              </a:defRPr>
            </a:lvl9pPr>
          </a:lstStyle>
          <a:p>
            <a:endParaRPr/>
          </a:p>
        </p:txBody>
      </p:sp>
      <p:sp>
        <p:nvSpPr>
          <p:cNvPr id="31" name="Shape 31"/>
          <p:cNvSpPr txBox="1">
            <a:spLocks noGrp="1"/>
          </p:cNvSpPr>
          <p:nvPr>
            <p:ph type="body" idx="1"/>
          </p:nvPr>
        </p:nvSpPr>
        <p:spPr>
          <a:xfrm>
            <a:off x="1" y="861626"/>
            <a:ext cx="8553999" cy="5094599"/>
          </a:xfrm>
          <a:prstGeom prst="rect">
            <a:avLst/>
          </a:prstGeom>
          <a:noFill/>
          <a:ln>
            <a:noFill/>
          </a:ln>
        </p:spPr>
        <p:txBody>
          <a:bodyPr lIns="91425" tIns="91425" rIns="91425" bIns="91425" anchor="t" anchorCtr="0"/>
          <a:lstStyle>
            <a:lvl1pPr marL="342900" marR="0" lvl="0" indent="-88900" algn="l" rtl="0">
              <a:spcBef>
                <a:spcPts val="0"/>
              </a:spcBef>
              <a:buClr>
                <a:schemeClr val="accent1"/>
              </a:buClr>
              <a:buSzPct val="91666"/>
              <a:buFont typeface="Arial"/>
              <a:buChar char="•"/>
              <a:defRPr sz="2400" b="0" i="0" u="none" strike="noStrike" cap="none">
                <a:solidFill>
                  <a:schemeClr val="dk1"/>
                </a:solidFill>
                <a:latin typeface="Calibri"/>
                <a:ea typeface="Calibri"/>
                <a:cs typeface="Calibri"/>
                <a:sym typeface="Calibri"/>
              </a:defRPr>
            </a:lvl1pPr>
            <a:lvl2pPr marL="640080" marR="0" lvl="1" indent="-106680" algn="l" rtl="0">
              <a:spcBef>
                <a:spcPts val="0"/>
              </a:spcBef>
              <a:buClr>
                <a:schemeClr val="accent2"/>
              </a:buClr>
              <a:buSzPct val="83333"/>
              <a:buFont typeface="Arial"/>
              <a:buChar char="•"/>
              <a:defRPr sz="2400" b="0" i="0" u="none" strike="noStrike" cap="none">
                <a:solidFill>
                  <a:schemeClr val="dk1"/>
                </a:solidFill>
                <a:latin typeface="Calibri"/>
                <a:ea typeface="Calibri"/>
                <a:cs typeface="Calibri"/>
                <a:sym typeface="Calibri"/>
              </a:defRPr>
            </a:lvl2pPr>
            <a:lvl3pPr marL="1005839" marR="0" lvl="2" indent="-116839" algn="l" rtl="0">
              <a:spcBef>
                <a:spcPts val="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11476634" y="6563031"/>
            <a:ext cx="731599" cy="294800"/>
          </a:xfrm>
          <a:prstGeom prst="rect">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
                <a:srgbClr val="335B74"/>
              </a:buClr>
              <a:buSzPct val="25000"/>
              <a:buFontTx/>
              <a:buNone/>
              <a:tabLst/>
              <a:defRPr/>
            </a:pPr>
            <a:fld id="{00000000-1234-1234-1234-123412341234}" type="slidenum">
              <a:rPr kumimoji="0" lang="en-US" sz="1800" b="0" i="0" u="none" strike="noStrike" kern="1200" cap="none" spc="0" normalizeH="0" baseline="0" noProof="0" smtClean="0">
                <a:ln>
                  <a:noFill/>
                </a:ln>
                <a:solidFill>
                  <a:srgbClr val="335B74"/>
                </a:solidFill>
                <a:effectLst/>
                <a:uLnTx/>
                <a:uFillTx/>
                <a:latin typeface="Calibri"/>
                <a:ea typeface="Calibri"/>
                <a:cs typeface="Calibri"/>
                <a:sym typeface="Calibri"/>
              </a:rPr>
              <a:pPr marL="0" marR="0" lvl="0" indent="0" algn="ctr" defTabSz="457200" rtl="0" eaLnBrk="1" fontAlgn="auto" latinLnBrk="0" hangingPunct="1">
                <a:lnSpc>
                  <a:spcPct val="100000"/>
                </a:lnSpc>
                <a:spcBef>
                  <a:spcPts val="0"/>
                </a:spcBef>
                <a:spcAft>
                  <a:spcPts val="0"/>
                </a:spcAft>
                <a:buClr>
                  <a:srgbClr val="335B74"/>
                </a:buClr>
                <a:buSzPct val="25000"/>
                <a:buFontTx/>
                <a:buNone/>
                <a:tabLst/>
                <a:defRPr/>
              </a:pPr>
              <a:t>‹#›</a:t>
            </a:fld>
            <a:endParaRPr kumimoji="0" lang="en-US" sz="1800" b="0" i="0" u="none" strike="noStrike" kern="1200" cap="none" spc="0" normalizeH="0" baseline="0" noProof="0">
              <a:ln>
                <a:noFill/>
              </a:ln>
              <a:solidFill>
                <a:srgbClr val="335B74"/>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402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CDB7A60-BE59-464B-9507-642B3BABE2B1}"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129161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CDB7A60-BE59-464B-9507-642B3BABE2B1}"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243619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CDB7A60-BE59-464B-9507-642B3BABE2B1}"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12457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CDB7A60-BE59-464B-9507-642B3BABE2B1}"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366274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B7A60-BE59-464B-9507-642B3BABE2B1}"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236881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DB7A60-BE59-464B-9507-642B3BABE2B1}"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309317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DB7A60-BE59-464B-9507-642B3BABE2B1}"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AA7CA-7F1D-9C44-B20A-6DA8C1CB4ABD}" type="slidenum">
              <a:rPr lang="en-US" smtClean="0"/>
              <a:t>‹#›</a:t>
            </a:fld>
            <a:endParaRPr lang="en-US"/>
          </a:p>
        </p:txBody>
      </p:sp>
    </p:spTree>
    <p:extLst>
      <p:ext uri="{BB962C8B-B14F-4D97-AF65-F5344CB8AC3E}">
        <p14:creationId xmlns:p14="http://schemas.microsoft.com/office/powerpoint/2010/main" val="109599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B7A60-BE59-464B-9507-642B3BABE2B1}" type="datetimeFigureOut">
              <a:rPr lang="en-US" smtClean="0"/>
              <a:t>10/26/2018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A7CA-7F1D-9C44-B20A-6DA8C1CB4ABD}" type="slidenum">
              <a:rPr lang="en-US" smtClean="0"/>
              <a:t>‹#›</a:t>
            </a:fld>
            <a:endParaRPr lang="en-US"/>
          </a:p>
        </p:txBody>
      </p:sp>
    </p:spTree>
    <p:extLst>
      <p:ext uri="{BB962C8B-B14F-4D97-AF65-F5344CB8AC3E}">
        <p14:creationId xmlns:p14="http://schemas.microsoft.com/office/powerpoint/2010/main" val="10026805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10/26/2018</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5454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ideo" Target="https://www.youtube.com/embed/EHqnSX4SJ_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1905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676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9408369" y="6453337"/>
            <a:ext cx="111214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imes New Roman"/>
                <a:ea typeface="+mn-ea"/>
                <a:cs typeface="Times New Roman"/>
              </a:rPr>
              <a:t>© Presto Plans</a:t>
            </a:r>
          </a:p>
        </p:txBody>
      </p:sp>
      <p:pic>
        <p:nvPicPr>
          <p:cNvPr id="13" name="Picture 12"/>
          <p:cNvPicPr>
            <a:picLocks noChangeAspect="1"/>
          </p:cNvPicPr>
          <p:nvPr/>
        </p:nvPicPr>
        <p:blipFill>
          <a:blip r:embed="rId2"/>
          <a:stretch>
            <a:fillRect/>
          </a:stretch>
        </p:blipFill>
        <p:spPr>
          <a:xfrm>
            <a:off x="6888088" y="2033950"/>
            <a:ext cx="3168352" cy="4131354"/>
          </a:xfrm>
          <a:prstGeom prst="rect">
            <a:avLst/>
          </a:prstGeom>
        </p:spPr>
      </p:pic>
      <p:sp>
        <p:nvSpPr>
          <p:cNvPr id="11" name="TextBox 10"/>
          <p:cNvSpPr txBox="1"/>
          <p:nvPr/>
        </p:nvSpPr>
        <p:spPr>
          <a:xfrm>
            <a:off x="2135560" y="2424078"/>
            <a:ext cx="4608512" cy="30931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000000"/>
                </a:solidFill>
                <a:effectLst/>
                <a:uLnTx/>
                <a:uFillTx/>
                <a:latin typeface="Times New Roman"/>
                <a:ea typeface="+mn-ea"/>
                <a:cs typeface="Times New Roman"/>
              </a:rPr>
              <a:t>What if there were no laws? </a:t>
            </a:r>
          </a:p>
        </p:txBody>
      </p:sp>
      <p:grpSp>
        <p:nvGrpSpPr>
          <p:cNvPr id="14" name="Group 13"/>
          <p:cNvGrpSpPr/>
          <p:nvPr/>
        </p:nvGrpSpPr>
        <p:grpSpPr>
          <a:xfrm>
            <a:off x="1905000" y="381000"/>
            <a:ext cx="8435658" cy="6059744"/>
            <a:chOff x="381000" y="381000"/>
            <a:chExt cx="8435658" cy="6059744"/>
          </a:xfrm>
        </p:grpSpPr>
        <p:sp>
          <p:nvSpPr>
            <p:cNvPr id="15" name="Rectangle 14"/>
            <p:cNvSpPr/>
            <p:nvPr/>
          </p:nvSpPr>
          <p:spPr>
            <a:xfrm>
              <a:off x="683568" y="2060848"/>
              <a:ext cx="4464496" cy="4032000"/>
            </a:xfrm>
            <a:prstGeom prst="rect">
              <a:avLst/>
            </a:prstGeom>
            <a:noFill/>
            <a:ln w="76200" cmpd="sng">
              <a:solidFill>
                <a:srgbClr val="1293D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p:cNvGrpSpPr/>
            <p:nvPr/>
          </p:nvGrpSpPr>
          <p:grpSpPr>
            <a:xfrm>
              <a:off x="381000" y="381000"/>
              <a:ext cx="8435658" cy="6059744"/>
              <a:chOff x="381000" y="381000"/>
              <a:chExt cx="8435658" cy="6059744"/>
            </a:xfrm>
          </p:grpSpPr>
          <p:sp>
            <p:nvSpPr>
              <p:cNvPr id="17" name="Rectangle 16"/>
              <p:cNvSpPr/>
              <p:nvPr/>
            </p:nvSpPr>
            <p:spPr>
              <a:xfrm>
                <a:off x="381000" y="381000"/>
                <a:ext cx="8382000" cy="6059744"/>
              </a:xfrm>
              <a:prstGeom prst="rect">
                <a:avLst/>
              </a:prstGeom>
              <a:noFill/>
              <a:ln w="101600">
                <a:solidFill>
                  <a:srgbClr val="E2067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0679"/>
                  </a:solidFill>
                  <a:effectLst/>
                  <a:uLnTx/>
                  <a:uFillTx/>
                  <a:latin typeface="Calibri"/>
                  <a:ea typeface="+mn-ea"/>
                  <a:cs typeface="+mn-cs"/>
                </a:endParaRPr>
              </a:p>
            </p:txBody>
          </p:sp>
          <p:cxnSp>
            <p:nvCxnSpPr>
              <p:cNvPr id="18" name="Straight Connector 17"/>
              <p:cNvCxnSpPr/>
              <p:nvPr/>
            </p:nvCxnSpPr>
            <p:spPr>
              <a:xfrm>
                <a:off x="381000" y="1856887"/>
                <a:ext cx="8435658" cy="0"/>
              </a:xfrm>
              <a:prstGeom prst="line">
                <a:avLst/>
              </a:prstGeom>
              <a:ln w="76200" cmpd="sng">
                <a:solidFill>
                  <a:srgbClr val="E20679"/>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9044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QUickwrite</a:t>
            </a:r>
            <a:endParaRPr lang="en-US" dirty="0"/>
          </a:p>
        </p:txBody>
      </p:sp>
      <p:sp>
        <p:nvSpPr>
          <p:cNvPr id="3" name="Content Placeholder 2"/>
          <p:cNvSpPr>
            <a:spLocks noGrp="1"/>
          </p:cNvSpPr>
          <p:nvPr>
            <p:ph idx="1"/>
          </p:nvPr>
        </p:nvSpPr>
        <p:spPr>
          <a:xfrm>
            <a:off x="809897" y="2079607"/>
            <a:ext cx="5590903" cy="4224528"/>
          </a:xfrm>
        </p:spPr>
        <p:txBody>
          <a:bodyPr>
            <a:noAutofit/>
          </a:bodyPr>
          <a:lstStyle/>
          <a:p>
            <a:r>
              <a:rPr lang="en-US" sz="3600" dirty="0" smtClean="0">
                <a:solidFill>
                  <a:schemeClr val="accent1"/>
                </a:solidFill>
              </a:rPr>
              <a:t>1. </a:t>
            </a:r>
            <a:r>
              <a:rPr lang="en-US" sz="3600" dirty="0" smtClean="0"/>
              <a:t>What </a:t>
            </a:r>
            <a:r>
              <a:rPr lang="en-US" sz="3600" dirty="0"/>
              <a:t>thoughts would go through someone’s mind right before they die? Write down what you think that people would imagine if they knew they would die </a:t>
            </a:r>
            <a:r>
              <a:rPr lang="en-US" sz="3600" dirty="0" smtClean="0"/>
              <a:t>soon.</a:t>
            </a:r>
          </a:p>
          <a:p>
            <a:r>
              <a:rPr lang="en-US" sz="3600" dirty="0" smtClean="0"/>
              <a:t>Write at least 5 sentences for full credit </a:t>
            </a:r>
            <a:r>
              <a:rPr lang="en-US" sz="3600" dirty="0" smtClean="0">
                <a:sym typeface="Wingdings" panose="05000000000000000000" pitchFamily="2" charset="2"/>
              </a:rPr>
              <a:t></a:t>
            </a:r>
            <a:endParaRPr lang="en-US" sz="3600" dirty="0"/>
          </a:p>
        </p:txBody>
      </p:sp>
      <p:pic>
        <p:nvPicPr>
          <p:cNvPr id="4" name="Picture 7" descr="chunkvspicard4k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9441" y="792142"/>
            <a:ext cx="5002211" cy="526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Ambrose Bierce</a:t>
            </a:r>
            <a:endParaRPr lang="en-US" dirty="0"/>
          </a:p>
        </p:txBody>
      </p:sp>
      <p:sp>
        <p:nvSpPr>
          <p:cNvPr id="3" name="Content Placeholder 2"/>
          <p:cNvSpPr>
            <a:spLocks noGrp="1"/>
          </p:cNvSpPr>
          <p:nvPr>
            <p:ph idx="1"/>
          </p:nvPr>
        </p:nvSpPr>
        <p:spPr>
          <a:xfrm>
            <a:off x="543698" y="1782230"/>
            <a:ext cx="5634681" cy="4579414"/>
          </a:xfrm>
        </p:spPr>
        <p:txBody>
          <a:bodyPr>
            <a:normAutofit/>
          </a:bodyPr>
          <a:lstStyle/>
          <a:p>
            <a:r>
              <a:rPr lang="en-US" sz="2800" dirty="0" smtClean="0">
                <a:solidFill>
                  <a:schemeClr val="accent1"/>
                </a:solidFill>
              </a:rPr>
              <a:t>2. </a:t>
            </a:r>
            <a:r>
              <a:rPr lang="en-US" sz="2800" dirty="0" smtClean="0"/>
              <a:t>With your groups, read through the article about Ambrose Bierce. Then, underneath your </a:t>
            </a:r>
            <a:r>
              <a:rPr lang="en-US" sz="2800" dirty="0" err="1" smtClean="0"/>
              <a:t>quickwrite</a:t>
            </a:r>
            <a:r>
              <a:rPr lang="en-US" sz="2800" dirty="0" smtClean="0"/>
              <a:t>, respond to the following prompt in 3-4 sentences:</a:t>
            </a:r>
            <a:endParaRPr lang="en-US" sz="2800" dirty="0"/>
          </a:p>
          <a:p>
            <a:r>
              <a:rPr lang="en-US" sz="2800" i="1" dirty="0" smtClean="0"/>
              <a:t>Using your knowledge about Bierce, make a prediction – what do you think “An Occurrence at Owl Creek Bridge” will be about? What kind of topics and themes do you think it might deal with?</a:t>
            </a:r>
            <a:endParaRPr lang="en-US" sz="2800" i="1" dirty="0"/>
          </a:p>
        </p:txBody>
      </p:sp>
      <p:pic>
        <p:nvPicPr>
          <p:cNvPr id="5" name="Picture 4"/>
          <p:cNvPicPr>
            <a:picLocks noChangeAspect="1"/>
          </p:cNvPicPr>
          <p:nvPr/>
        </p:nvPicPr>
        <p:blipFill>
          <a:blip r:embed="rId2"/>
          <a:stretch>
            <a:fillRect/>
          </a:stretch>
        </p:blipFill>
        <p:spPr>
          <a:xfrm>
            <a:off x="6428607" y="1335024"/>
            <a:ext cx="5382681" cy="4745767"/>
          </a:xfrm>
          <a:prstGeom prst="rect">
            <a:avLst/>
          </a:prstGeom>
        </p:spPr>
      </p:pic>
    </p:spTree>
    <p:extLst>
      <p:ext uri="{BB962C8B-B14F-4D97-AF65-F5344CB8AC3E}">
        <p14:creationId xmlns:p14="http://schemas.microsoft.com/office/powerpoint/2010/main" val="402377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a:xfrm>
            <a:off x="496617" y="1853514"/>
            <a:ext cx="7117492" cy="5004486"/>
          </a:xfrm>
        </p:spPr>
        <p:txBody>
          <a:bodyPr>
            <a:normAutofit/>
          </a:bodyPr>
          <a:lstStyle/>
          <a:p>
            <a:r>
              <a:rPr lang="en-US" sz="2800" dirty="0" smtClean="0"/>
              <a:t>In the different sections of Bierce’s story, watch for these variations in point of view:</a:t>
            </a:r>
          </a:p>
          <a:p>
            <a:pPr marL="0" indent="0">
              <a:buNone/>
            </a:pPr>
            <a:r>
              <a:rPr lang="en-US" sz="2800" b="1" dirty="0" smtClean="0"/>
              <a:t>Omniscient</a:t>
            </a:r>
            <a:r>
              <a:rPr lang="en-US" sz="2800" dirty="0" smtClean="0"/>
              <a:t>, in which the narrator seems to know everything about all the characters and events</a:t>
            </a:r>
          </a:p>
          <a:p>
            <a:pPr marL="0" indent="0">
              <a:buNone/>
            </a:pPr>
            <a:r>
              <a:rPr lang="en-US" sz="2800" b="1" dirty="0" smtClean="0"/>
              <a:t>Objective</a:t>
            </a:r>
            <a:r>
              <a:rPr lang="en-US" sz="2800" dirty="0" smtClean="0"/>
              <a:t>, in which the narrator reports without comment, describing things in a detached way (like a camera recording a scene)</a:t>
            </a:r>
          </a:p>
          <a:p>
            <a:pPr marL="0" indent="0">
              <a:buNone/>
            </a:pPr>
            <a:r>
              <a:rPr lang="en-US" sz="2800" b="1" dirty="0" smtClean="0"/>
              <a:t>Third-Person-Limited</a:t>
            </a:r>
            <a:r>
              <a:rPr lang="en-US" sz="2800" dirty="0" smtClean="0"/>
              <a:t>, in which the narrator zooms in on the thoughts or feelings of a single character.</a:t>
            </a:r>
            <a:endParaRPr lang="en-US" sz="2800" dirty="0"/>
          </a:p>
        </p:txBody>
      </p:sp>
      <p:pic>
        <p:nvPicPr>
          <p:cNvPr id="4" name="Picture 3"/>
          <p:cNvPicPr>
            <a:picLocks noChangeAspect="1"/>
          </p:cNvPicPr>
          <p:nvPr/>
        </p:nvPicPr>
        <p:blipFill rotWithShape="1">
          <a:blip r:embed="rId2"/>
          <a:srcRect l="16433" r="5464"/>
          <a:stretch/>
        </p:blipFill>
        <p:spPr>
          <a:xfrm>
            <a:off x="7611761" y="918189"/>
            <a:ext cx="4226011" cy="5447086"/>
          </a:xfrm>
          <a:prstGeom prst="rect">
            <a:avLst/>
          </a:prstGeom>
        </p:spPr>
      </p:pic>
    </p:spTree>
    <p:extLst>
      <p:ext uri="{BB962C8B-B14F-4D97-AF65-F5344CB8AC3E}">
        <p14:creationId xmlns:p14="http://schemas.microsoft.com/office/powerpoint/2010/main" val="306948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Occurrence at Owl Creek Bridge”</a:t>
            </a:r>
            <a:endParaRPr lang="en-US" dirty="0"/>
          </a:p>
        </p:txBody>
      </p:sp>
      <p:sp>
        <p:nvSpPr>
          <p:cNvPr id="3" name="Content Placeholder 2"/>
          <p:cNvSpPr>
            <a:spLocks noGrp="1"/>
          </p:cNvSpPr>
          <p:nvPr>
            <p:ph idx="1"/>
          </p:nvPr>
        </p:nvSpPr>
        <p:spPr>
          <a:xfrm>
            <a:off x="716691" y="1853514"/>
            <a:ext cx="6598509" cy="4678268"/>
          </a:xfrm>
        </p:spPr>
        <p:txBody>
          <a:bodyPr>
            <a:normAutofit/>
          </a:bodyPr>
          <a:lstStyle/>
          <a:p>
            <a:pPr marL="0" indent="0">
              <a:buNone/>
            </a:pPr>
            <a:r>
              <a:rPr lang="en-US" sz="2800" dirty="0" smtClean="0"/>
              <a:t>As you read independently or with your groups, complete the following on your paper:</a:t>
            </a:r>
          </a:p>
          <a:p>
            <a:pPr marL="0" indent="0">
              <a:buNone/>
            </a:pPr>
            <a:r>
              <a:rPr lang="en-US" sz="2800" dirty="0" smtClean="0">
                <a:solidFill>
                  <a:schemeClr val="accent1"/>
                </a:solidFill>
              </a:rPr>
              <a:t>3a-c. </a:t>
            </a:r>
            <a:r>
              <a:rPr lang="en-US" sz="2800" dirty="0" smtClean="0"/>
              <a:t>Identify at least three times where the narrator shifts the point of view. For each moment, write down the page number, the type of perspective (omniscient, objective, or third-person-limited), and two quotes: one from before and one from after the perspective change that supports your finding.</a:t>
            </a:r>
            <a:endParaRPr lang="en-US" sz="2800" dirty="0"/>
          </a:p>
        </p:txBody>
      </p:sp>
      <p:pic>
        <p:nvPicPr>
          <p:cNvPr id="4" name="Picture 3"/>
          <p:cNvPicPr>
            <a:picLocks noChangeAspect="1"/>
          </p:cNvPicPr>
          <p:nvPr/>
        </p:nvPicPr>
        <p:blipFill>
          <a:blip r:embed="rId2"/>
          <a:stretch>
            <a:fillRect/>
          </a:stretch>
        </p:blipFill>
        <p:spPr>
          <a:xfrm>
            <a:off x="7315200" y="1853514"/>
            <a:ext cx="4446950" cy="4446950"/>
          </a:xfrm>
          <a:prstGeom prst="rect">
            <a:avLst/>
          </a:prstGeom>
        </p:spPr>
      </p:pic>
    </p:spTree>
    <p:extLst>
      <p:ext uri="{BB962C8B-B14F-4D97-AF65-F5344CB8AC3E}">
        <p14:creationId xmlns:p14="http://schemas.microsoft.com/office/powerpoint/2010/main" val="83753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Occurrence at Owl Creek Bridge”</a:t>
            </a:r>
            <a:endParaRPr lang="en-US" dirty="0"/>
          </a:p>
        </p:txBody>
      </p:sp>
      <p:sp>
        <p:nvSpPr>
          <p:cNvPr id="3" name="Content Placeholder 2"/>
          <p:cNvSpPr>
            <a:spLocks noGrp="1"/>
          </p:cNvSpPr>
          <p:nvPr>
            <p:ph idx="1"/>
          </p:nvPr>
        </p:nvSpPr>
        <p:spPr>
          <a:xfrm>
            <a:off x="543697" y="1853514"/>
            <a:ext cx="7537622" cy="4678268"/>
          </a:xfrm>
        </p:spPr>
        <p:txBody>
          <a:bodyPr>
            <a:normAutofit/>
          </a:bodyPr>
          <a:lstStyle/>
          <a:p>
            <a:pPr marL="0" indent="0">
              <a:buNone/>
            </a:pPr>
            <a:r>
              <a:rPr lang="en-US" sz="2800" dirty="0" smtClean="0"/>
              <a:t>After you read, respond to the following questions:</a:t>
            </a:r>
          </a:p>
          <a:p>
            <a:r>
              <a:rPr lang="en-US" sz="2800" dirty="0" smtClean="0">
                <a:solidFill>
                  <a:schemeClr val="accent1"/>
                </a:solidFill>
              </a:rPr>
              <a:t>4. </a:t>
            </a:r>
            <a:r>
              <a:rPr lang="en-US" sz="2800" dirty="0" smtClean="0"/>
              <a:t>Now that you’ve identified several shifts in perspective throughout Bierce’s story, discuss one of them in-depth with your group. Choose one of the shifts you found and analyze why Bierce chose to change the point of view at that moment in his story. What effect does the shift have on the reader? Use </a:t>
            </a:r>
            <a:r>
              <a:rPr lang="en-US" sz="2800" b="1" dirty="0" smtClean="0"/>
              <a:t>textual evidence </a:t>
            </a:r>
            <a:r>
              <a:rPr lang="en-US" sz="2800" dirty="0" smtClean="0"/>
              <a:t>to support your response.</a:t>
            </a:r>
          </a:p>
          <a:p>
            <a:r>
              <a:rPr lang="en-US" sz="2800" dirty="0" smtClean="0">
                <a:solidFill>
                  <a:schemeClr val="accent1"/>
                </a:solidFill>
              </a:rPr>
              <a:t>5. </a:t>
            </a:r>
            <a:r>
              <a:rPr lang="en-US" sz="2800" dirty="0" smtClean="0"/>
              <a:t>How would the ending of the story have changed if a Romantic author had written it? Explain your reasoning.</a:t>
            </a:r>
          </a:p>
        </p:txBody>
      </p:sp>
      <p:pic>
        <p:nvPicPr>
          <p:cNvPr id="4" name="Picture 3"/>
          <p:cNvPicPr>
            <a:picLocks noChangeAspect="1"/>
          </p:cNvPicPr>
          <p:nvPr/>
        </p:nvPicPr>
        <p:blipFill>
          <a:blip r:embed="rId2"/>
          <a:stretch>
            <a:fillRect/>
          </a:stretch>
        </p:blipFill>
        <p:spPr>
          <a:xfrm>
            <a:off x="8346465" y="1853514"/>
            <a:ext cx="3648856" cy="4765053"/>
          </a:xfrm>
          <a:prstGeom prst="rect">
            <a:avLst/>
          </a:prstGeom>
        </p:spPr>
      </p:pic>
    </p:spTree>
    <p:extLst>
      <p:ext uri="{BB962C8B-B14F-4D97-AF65-F5344CB8AC3E}">
        <p14:creationId xmlns:p14="http://schemas.microsoft.com/office/powerpoint/2010/main" val="26562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HqnSX4SJ_A"/>
          <p:cNvPicPr>
            <a:picLocks noGrp="1" noRot="1" noChangeAspect="1"/>
          </p:cNvPicPr>
          <p:nvPr>
            <p:ph idx="1"/>
            <a:videoFile r:link="rId1"/>
          </p:nvPr>
        </p:nvPicPr>
        <p:blipFill>
          <a:blip r:embed="rId3"/>
          <a:stretch>
            <a:fillRect/>
          </a:stretch>
        </p:blipFill>
        <p:spPr>
          <a:xfrm>
            <a:off x="741405" y="374555"/>
            <a:ext cx="10841550" cy="6098371"/>
          </a:xfrm>
          <a:prstGeom prst="rect">
            <a:avLst/>
          </a:prstGeom>
        </p:spPr>
      </p:pic>
    </p:spTree>
    <p:extLst>
      <p:ext uri="{BB962C8B-B14F-4D97-AF65-F5344CB8AC3E}">
        <p14:creationId xmlns:p14="http://schemas.microsoft.com/office/powerpoint/2010/main" val="372562235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Widescreen</PresentationFormat>
  <Paragraphs>20</Paragraphs>
  <Slides>7</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Cambria</vt:lpstr>
      <vt:lpstr>Times New Roman</vt:lpstr>
      <vt:lpstr>Tw Cen MT</vt:lpstr>
      <vt:lpstr>Tw Cen MT Condensed</vt:lpstr>
      <vt:lpstr>Wingdings</vt:lpstr>
      <vt:lpstr>Wingdings 3</vt:lpstr>
      <vt:lpstr>1_Office Theme</vt:lpstr>
      <vt:lpstr>1_Integral</vt:lpstr>
      <vt:lpstr>PowerPoint Presentation</vt:lpstr>
      <vt:lpstr>QUickwrite</vt:lpstr>
      <vt:lpstr>Ambrose Bierce</vt:lpstr>
      <vt:lpstr>Point of View</vt:lpstr>
      <vt:lpstr>“An Occurrence at Owl Creek Bridge”</vt:lpstr>
      <vt:lpstr>“An Occurrence at Owl Creek Bridge”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November 29th, 2017        Wednesday</dc:title>
  <dc:creator>Audrey Lane</dc:creator>
  <cp:lastModifiedBy>WANACK, KELSEY (Student)</cp:lastModifiedBy>
  <cp:revision>3</cp:revision>
  <dcterms:created xsi:type="dcterms:W3CDTF">2017-11-28T19:08:16Z</dcterms:created>
  <dcterms:modified xsi:type="dcterms:W3CDTF">2018-10-26T15:30:28Z</dcterms:modified>
</cp:coreProperties>
</file>