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41326-03D6-4AFA-A791-7BA4DB51498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D84E8-E2C3-4F20-A483-5D2002D1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12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0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61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20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1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98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29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34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8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56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8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7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4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A711"/>
              </a:buClr>
              <a:buFont typeface="Cambria"/>
              <a:buNone/>
              <a:defRPr sz="4600" b="0" i="0" u="none" strike="noStrike" cap="none">
                <a:solidFill>
                  <a:srgbClr val="FFA71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2pPr>
            <a:lvl3pPr lvl="2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3pPr>
            <a:lvl4pPr lvl="3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4pPr>
            <a:lvl5pPr lvl="4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5pPr>
            <a:lvl6pPr lvl="5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6pPr>
            <a:lvl7pPr lvl="6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7pPr>
            <a:lvl8pPr lvl="7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8pPr>
            <a:lvl9pPr lvl="8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" y="861626"/>
            <a:ext cx="8553999" cy="509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0"/>
              </a:spcBef>
              <a:buClr>
                <a:schemeClr val="accent1"/>
              </a:buClr>
              <a:buSzPct val="91666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0"/>
              </a:spcBef>
              <a:buClr>
                <a:schemeClr val="accent2"/>
              </a:buClr>
              <a:buSzPct val="83333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476634" y="6563031"/>
            <a:ext cx="731599" cy="2948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B74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5B74"/>
                </a:buClr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17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7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9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5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5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6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0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8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8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6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0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0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7A60-BE59-464B-9507-642B3BABE2B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sIuidkkLj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E3B6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444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FFDC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D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856887"/>
            <a:ext cx="8435658" cy="0"/>
          </a:xfrm>
          <a:prstGeom prst="line">
            <a:avLst/>
          </a:prstGeom>
          <a:ln w="76200" cmpd="sng">
            <a:solidFill>
              <a:srgbClr val="FFDC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80720" y="645626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Presto Plans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97653" y="550334"/>
            <a:ext cx="548510" cy="1151467"/>
          </a:xfrm>
          <a:prstGeom prst="rect">
            <a:avLst/>
          </a:prstGeom>
          <a:effectLst>
            <a:outerShdw blurRad="44450" dist="50800" dir="2700000" algn="tl" rotWithShape="0">
              <a:srgbClr val="000000">
                <a:alpha val="87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56018" y="1932476"/>
            <a:ext cx="7889558" cy="79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Correct the spelling, punctuation, and grammar errors in the following social media post.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16" y="2711703"/>
            <a:ext cx="7956624" cy="35633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58144" y="3138715"/>
            <a:ext cx="7003143" cy="875203"/>
            <a:chOff x="1034143" y="3175000"/>
            <a:chExt cx="7003143" cy="875203"/>
          </a:xfrm>
        </p:grpSpPr>
        <p:sp>
          <p:nvSpPr>
            <p:cNvPr id="13" name="Rectangle 12"/>
            <p:cNvSpPr/>
            <p:nvPr/>
          </p:nvSpPr>
          <p:spPr>
            <a:xfrm>
              <a:off x="1034143" y="3229429"/>
              <a:ext cx="6985000" cy="68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2286" y="3175000"/>
              <a:ext cx="6985000" cy="4216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40002" y="3598797"/>
              <a:ext cx="393143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What’s on your mind?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78705" y="795778"/>
            <a:ext cx="6890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Wednesday Social Media Grammar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02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45820" y="808426"/>
            <a:ext cx="936498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Puritan “superiority”</a:t>
            </a:r>
            <a:endParaRPr lang="en-US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0" y="1668780"/>
            <a:ext cx="7795260" cy="518922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colonists were also known as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Puritans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they left Europe because of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corruption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Church with the goal of starting their own, “purer” sect of Christianity in the New World.</a:t>
            </a: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Puritans took the Native Americans dying as a sign from God that they (Puritans) were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spared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from sickness because of their religious morals, while the “immoral Indians” were being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punished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for their non-Christian ways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889" t="6887" r="5389" b="19245"/>
          <a:stretch/>
        </p:blipFill>
        <p:spPr>
          <a:xfrm>
            <a:off x="7795260" y="2275384"/>
            <a:ext cx="4168140" cy="27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45820" y="808426"/>
            <a:ext cx="936498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Westward Expansion</a:t>
            </a:r>
            <a:endParaRPr lang="en-US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0" y="1951724"/>
            <a:ext cx="4164330" cy="49062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more and more colonists arrived in North America, Native American tribes were pushed further West due to the growing population. This led to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violence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territory lines.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30" y="1556384"/>
            <a:ext cx="772781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45820" y="808426"/>
            <a:ext cx="936498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Attempts at peace</a:t>
            </a:r>
            <a:endParaRPr lang="en-US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0" y="1951724"/>
            <a:ext cx="11338560" cy="49062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English tried to establish peace through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treaties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(agreements between two nations that becomes law). 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Americans agreed to submit to English control in exchange for peace. In exchange, the English set aside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reservations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smaller areas of original Native American territories that they could live on undisturbed by settlers</a:t>
            </a: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Unfortunately, the treaties were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not enforced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European settlers moved onto reservation lands and restricted Native American use of non-reservation land</a:t>
            </a:r>
          </a:p>
        </p:txBody>
      </p:sp>
    </p:spTree>
    <p:extLst>
      <p:ext uri="{BB962C8B-B14F-4D97-AF65-F5344CB8AC3E}">
        <p14:creationId xmlns:p14="http://schemas.microsoft.com/office/powerpoint/2010/main" val="21846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37" t="3004" r="6250" b="3192"/>
          <a:stretch/>
        </p:blipFill>
        <p:spPr>
          <a:xfrm>
            <a:off x="731520" y="205741"/>
            <a:ext cx="10584180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45820" y="808426"/>
            <a:ext cx="936498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Trail of Tears</a:t>
            </a:r>
            <a:endParaRPr lang="en-US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0" y="1951724"/>
            <a:ext cx="8341620" cy="49062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Five tribes (the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Cherokee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Creeks, Choctaws, </a:t>
            </a:r>
            <a:r>
              <a:rPr lang="en-US" sz="28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Blackfoot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Seminoles) refused to leave their home territories for the government’s reservations.</a:t>
            </a: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1838, the Georgia militia was ordered to force the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Americans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 of Georgia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17,000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Americans were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brutally rounded up and marched to Indian territory in Oklahoma.</a:t>
            </a: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many as </a:t>
            </a:r>
            <a:r>
              <a:rPr lang="en-US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4,000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died along the “Trail of Tears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70" y="2282333"/>
            <a:ext cx="3728460" cy="27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22308" y="640080"/>
            <a:ext cx="3069692" cy="5189220"/>
          </a:xfrm>
        </p:spPr>
        <p:txBody>
          <a:bodyPr>
            <a:normAutofit/>
          </a:bodyPr>
          <a:lstStyle/>
          <a:p>
            <a:r>
              <a:rPr lang="en-US" sz="2800" b="1" dirty="0"/>
              <a:t>“I fought through the Civil War and have seen men shot to pieces and slaughtered by the thousands, but the Cherokee removal was the cruelest work I ever knew</a:t>
            </a:r>
            <a:r>
              <a:rPr lang="en-US" sz="2800" b="1" dirty="0" smtClean="0"/>
              <a:t>.”</a:t>
            </a:r>
          </a:p>
          <a:p>
            <a:r>
              <a:rPr lang="en-US" sz="2800" dirty="0" smtClean="0"/>
              <a:t>- Georgia </a:t>
            </a:r>
            <a:r>
              <a:rPr lang="en-US" sz="2800" dirty="0"/>
              <a:t>s</a:t>
            </a:r>
            <a:r>
              <a:rPr lang="en-US" sz="2800" dirty="0" smtClean="0"/>
              <a:t>oldier involved in removal process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4" descr="H:\the_trail_of_t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3" y="472440"/>
            <a:ext cx="8833765" cy="53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965200" y="711200"/>
            <a:ext cx="9245600" cy="9017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48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Assimilate or Eliminate</a:t>
            </a:r>
            <a:endParaRPr lang="en-US" dirty="0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" y="1763401"/>
            <a:ext cx="5755004" cy="5094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57200"/>
            <a:r>
              <a:rPr lang="en-US" sz="3200" dirty="0"/>
              <a:t>Ultimately, Native Americans would be </a:t>
            </a:r>
            <a:r>
              <a:rPr lang="en-US" sz="3200" dirty="0">
                <a:solidFill>
                  <a:schemeClr val="accent1"/>
                </a:solidFill>
              </a:rPr>
              <a:t>limited</a:t>
            </a:r>
            <a:r>
              <a:rPr lang="en-US" sz="3200" dirty="0"/>
              <a:t> in every aspect of their life by the colonization of Europeans.</a:t>
            </a:r>
          </a:p>
          <a:p>
            <a:pPr marL="457200" indent="-457200"/>
            <a:r>
              <a:rPr lang="en-US" sz="3200" dirty="0" smtClean="0"/>
              <a:t>In addition to being forced to live on reservations, Europeans </a:t>
            </a:r>
            <a:r>
              <a:rPr lang="en-US" sz="3200" dirty="0"/>
              <a:t>forced Native Americans to adopt their religion, dress, and </a:t>
            </a:r>
            <a:r>
              <a:rPr lang="en-US" sz="3200" dirty="0">
                <a:solidFill>
                  <a:schemeClr val="accent1"/>
                </a:solidFill>
              </a:rPr>
              <a:t>lifestyle</a:t>
            </a:r>
            <a:r>
              <a:rPr lang="en-US" sz="3200" dirty="0" smtClean="0"/>
              <a:t>.</a:t>
            </a:r>
            <a:endParaRPr sz="3200" dirty="0"/>
          </a:p>
          <a:p>
            <a:pPr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1763401"/>
            <a:ext cx="6478079" cy="42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06780" y="700677"/>
            <a:ext cx="822960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6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Modern Impact</a:t>
            </a:r>
            <a:endParaRPr lang="en-US" sz="6000" dirty="0"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58141" y="1843976"/>
            <a:ext cx="11364936" cy="496432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57200"/>
            <a:r>
              <a:rPr lang="en-US" sz="3200" dirty="0"/>
              <a:t>Today the total population of Native Americans (including those who also identify with another race) is just over </a:t>
            </a:r>
            <a:r>
              <a:rPr lang="en-US" sz="3200" dirty="0">
                <a:solidFill>
                  <a:schemeClr val="accent1"/>
                </a:solidFill>
              </a:rPr>
              <a:t>5 million</a:t>
            </a:r>
            <a:r>
              <a:rPr lang="en-US" sz="3200" dirty="0" smtClean="0"/>
              <a:t>.</a:t>
            </a:r>
          </a:p>
          <a:p>
            <a:pPr marL="457200" indent="-457200"/>
            <a:r>
              <a:rPr lang="en-US" sz="3200" dirty="0" smtClean="0"/>
              <a:t>About </a:t>
            </a:r>
            <a:r>
              <a:rPr lang="en-US" sz="3200" dirty="0" smtClean="0">
                <a:solidFill>
                  <a:schemeClr val="accent1"/>
                </a:solidFill>
              </a:rPr>
              <a:t>22% </a:t>
            </a:r>
            <a:r>
              <a:rPr lang="en-US" sz="3200" dirty="0" smtClean="0"/>
              <a:t>of Native Americans live on U.S. reservations</a:t>
            </a:r>
          </a:p>
          <a:p>
            <a:pPr marL="457200" indent="-457200"/>
            <a:r>
              <a:rPr lang="en-US" sz="3200" dirty="0" smtClean="0"/>
              <a:t>Reservation living conditions are considered “comparable to the </a:t>
            </a:r>
            <a:r>
              <a:rPr lang="en-US" sz="3200" dirty="0" smtClean="0">
                <a:solidFill>
                  <a:schemeClr val="accent1"/>
                </a:solidFill>
              </a:rPr>
              <a:t>Third World</a:t>
            </a:r>
            <a:r>
              <a:rPr lang="en-US" sz="3200" dirty="0" smtClean="0"/>
              <a:t>”</a:t>
            </a:r>
          </a:p>
          <a:p>
            <a:pPr marL="457200" indent="-457200"/>
            <a:r>
              <a:rPr lang="en-US" sz="3200" dirty="0" smtClean="0">
                <a:solidFill>
                  <a:schemeClr val="accent1"/>
                </a:solidFill>
              </a:rPr>
              <a:t>63% </a:t>
            </a:r>
            <a:r>
              <a:rPr lang="en-US" sz="3200" dirty="0" smtClean="0"/>
              <a:t>of Native Americans living on reservations are below the poverty line</a:t>
            </a:r>
          </a:p>
          <a:p>
            <a:pPr marL="457200" indent="-457200"/>
            <a:r>
              <a:rPr lang="en-US" sz="3200" dirty="0" smtClean="0"/>
              <a:t>Native Americans are </a:t>
            </a:r>
            <a:r>
              <a:rPr lang="en-US" sz="3200" dirty="0" smtClean="0">
                <a:solidFill>
                  <a:schemeClr val="accent1"/>
                </a:solidFill>
              </a:rPr>
              <a:t>82% </a:t>
            </a:r>
            <a:r>
              <a:rPr lang="en-US" sz="3200" dirty="0" smtClean="0"/>
              <a:t>more likely to die of suicide compare to other races</a:t>
            </a:r>
            <a:endParaRPr dirty="0"/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6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90952" y="755839"/>
            <a:ext cx="10925909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48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Post-Colonial Styles/Genres of Literature</a:t>
            </a:r>
            <a:endParaRPr lang="en-US"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586153" y="1899138"/>
            <a:ext cx="10269415" cy="405706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19100">
              <a:buSzPct val="100000"/>
            </a:pPr>
            <a:r>
              <a:rPr lang="en-US" sz="3000" dirty="0" smtClean="0">
                <a:solidFill>
                  <a:schemeClr val="accent1"/>
                </a:solidFill>
              </a:rPr>
              <a:t>Oral tradition </a:t>
            </a:r>
            <a:r>
              <a:rPr lang="en-US" sz="3000" dirty="0" smtClean="0"/>
              <a:t>– folktales, myths, histories, maps, </a:t>
            </a:r>
            <a:r>
              <a:rPr lang="en-US" sz="3000" dirty="0" err="1" smtClean="0"/>
              <a:t>ect</a:t>
            </a:r>
            <a:r>
              <a:rPr lang="en-US" sz="3000" dirty="0" smtClean="0"/>
              <a:t>. – transposed to written tradition.</a:t>
            </a:r>
          </a:p>
          <a:p>
            <a:pPr marL="457200" indent="-419100">
              <a:buSzPct val="100000"/>
            </a:pPr>
            <a:r>
              <a:rPr lang="en-US" sz="3000" dirty="0" smtClean="0"/>
              <a:t>Adoption </a:t>
            </a:r>
            <a:r>
              <a:rPr lang="en-US" sz="3000" dirty="0"/>
              <a:t>of </a:t>
            </a:r>
            <a:r>
              <a:rPr lang="en-US" sz="3000" dirty="0" smtClean="0">
                <a:solidFill>
                  <a:schemeClr val="accent1"/>
                </a:solidFill>
              </a:rPr>
              <a:t>European</a:t>
            </a:r>
            <a:r>
              <a:rPr lang="en-US" sz="3000" dirty="0" smtClean="0"/>
              <a:t> </a:t>
            </a:r>
            <a:r>
              <a:rPr lang="en-US" sz="3000" dirty="0"/>
              <a:t>literature </a:t>
            </a:r>
            <a:r>
              <a:rPr lang="en-US" sz="3000" dirty="0" smtClean="0"/>
              <a:t>writings/styles – including poems, short stories, and novels</a:t>
            </a:r>
            <a:endParaRPr lang="en-US" sz="3000"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2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90952" y="755839"/>
            <a:ext cx="10925909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4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Common </a:t>
            </a:r>
            <a:r>
              <a:rPr lang="en-US" sz="48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Post-Colonial Themes/Topics</a:t>
            </a:r>
            <a:endParaRPr lang="en-US"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281352" y="1899138"/>
            <a:ext cx="8417171" cy="495886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19100">
              <a:buSzPct val="100000"/>
            </a:pPr>
            <a:r>
              <a:rPr lang="en-US" sz="3600" dirty="0" smtClean="0">
                <a:solidFill>
                  <a:schemeClr val="tx1"/>
                </a:solidFill>
              </a:rPr>
              <a:t>Migration/</a:t>
            </a:r>
            <a:r>
              <a:rPr lang="en-US" sz="3600" dirty="0" smtClean="0">
                <a:solidFill>
                  <a:schemeClr val="accent1"/>
                </a:solidFill>
              </a:rPr>
              <a:t>Displacement</a:t>
            </a:r>
            <a:r>
              <a:rPr lang="en-US" sz="3600" dirty="0" smtClean="0">
                <a:solidFill>
                  <a:schemeClr val="tx1"/>
                </a:solidFill>
              </a:rPr>
              <a:t> (literally or emotionally/spiritually)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19100">
              <a:buSzPct val="100000"/>
            </a:pPr>
            <a:r>
              <a:rPr lang="en-US" sz="3600" dirty="0">
                <a:solidFill>
                  <a:schemeClr val="tx1"/>
                </a:solidFill>
              </a:rPr>
              <a:t>Protecting </a:t>
            </a:r>
            <a:r>
              <a:rPr lang="en-US" sz="3600" dirty="0" smtClean="0">
                <a:solidFill>
                  <a:schemeClr val="tx1"/>
                </a:solidFill>
              </a:rPr>
              <a:t>tribal history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19100">
              <a:buSzPct val="100000"/>
            </a:pPr>
            <a:r>
              <a:rPr lang="en-US" sz="3600" dirty="0">
                <a:solidFill>
                  <a:schemeClr val="tx1"/>
                </a:solidFill>
              </a:rPr>
              <a:t>Tribal life and </a:t>
            </a:r>
            <a:r>
              <a:rPr lang="en-US" sz="3600" dirty="0" smtClean="0">
                <a:solidFill>
                  <a:schemeClr val="tx1"/>
                </a:solidFill>
              </a:rPr>
              <a:t>hardships (particularly </a:t>
            </a:r>
            <a:r>
              <a:rPr lang="en-US" sz="3600" dirty="0" smtClean="0">
                <a:solidFill>
                  <a:schemeClr val="accent1"/>
                </a:solidFill>
              </a:rPr>
              <a:t>reservations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19100">
              <a:buSzPct val="100000"/>
            </a:pP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struggle to find a </a:t>
            </a:r>
            <a:r>
              <a:rPr lang="en-US" sz="3600" dirty="0" smtClean="0">
                <a:solidFill>
                  <a:schemeClr val="tx1"/>
                </a:solidFill>
              </a:rPr>
              <a:t>voice in a white-dominated society</a:t>
            </a:r>
          </a:p>
          <a:p>
            <a:pPr marL="457200" indent="-419100">
              <a:buSzPct val="100000"/>
            </a:pPr>
            <a:r>
              <a:rPr lang="en-US" sz="3600" dirty="0" smtClean="0">
                <a:solidFill>
                  <a:schemeClr val="tx1"/>
                </a:solidFill>
              </a:rPr>
              <a:t>Finding </a:t>
            </a:r>
            <a:r>
              <a:rPr lang="en-US" sz="3600" dirty="0">
                <a:solidFill>
                  <a:schemeClr val="accent1"/>
                </a:solidFill>
              </a:rPr>
              <a:t>balance </a:t>
            </a:r>
            <a:r>
              <a:rPr lang="en-US" sz="3600" dirty="0">
                <a:solidFill>
                  <a:schemeClr val="tx1"/>
                </a:solidFill>
              </a:rPr>
              <a:t>between Native American and white </a:t>
            </a:r>
            <a:r>
              <a:rPr lang="en-US" sz="3600" dirty="0" smtClean="0">
                <a:solidFill>
                  <a:schemeClr val="tx1"/>
                </a:solidFill>
              </a:rPr>
              <a:t>culture</a:t>
            </a:r>
            <a:endParaRPr sz="3600" dirty="0">
              <a:solidFill>
                <a:schemeClr val="tx1"/>
              </a:solidFill>
            </a:endParaRPr>
          </a:p>
          <a:p>
            <a:pPr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883" y="2595928"/>
            <a:ext cx="3963102" cy="35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E3B6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444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FFDC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D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0720" y="645626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Presto Plans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593271"/>
            <a:ext cx="7888808" cy="16726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63552" y="2501797"/>
            <a:ext cx="7920880" cy="362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happy birthday, Richard: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Happy birthday is only capitalized when it stands alone as in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Happy Birthday, Richard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If it is within a sentence, it should be in lowercase.  A comma goes before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Richard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because it is a direct address, and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Richard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capitalized because it is a proper noun.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it’s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It’s is a contraction of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 is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 has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the possessive form of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shovel…driveway?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These two words were misspelled.  A question is asked, so a question mark should also  appear at the end of the sentence.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spectacular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This word was misspelled.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day, and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comma is used to separate two sentences with a conjunction (and).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you’re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You’re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 contraction of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 are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the possessive form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93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67772" cy="149961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“Don’t Drink the Water”</a:t>
            </a:r>
            <a:br>
              <a:rPr lang="en-US" sz="6000" dirty="0" smtClean="0"/>
            </a:br>
            <a:r>
              <a:rPr lang="en-US" sz="4400" dirty="0" smtClean="0"/>
              <a:t>by the Dave Matthews Band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600" y="2084832"/>
            <a:ext cx="10909300" cy="41737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Read through the lyrics of “Don’t Drink the Water.” Who is the </a:t>
            </a:r>
            <a:r>
              <a:rPr lang="en-US" sz="2800" dirty="0" smtClean="0">
                <a:solidFill>
                  <a:schemeClr val="accent1"/>
                </a:solidFill>
              </a:rPr>
              <a:t>speaker</a:t>
            </a:r>
            <a:r>
              <a:rPr lang="en-US" sz="2800" dirty="0" smtClean="0"/>
              <a:t>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Who is the</a:t>
            </a:r>
            <a:r>
              <a:rPr lang="en-US" sz="2800" dirty="0" smtClean="0">
                <a:solidFill>
                  <a:schemeClr val="accent1"/>
                </a:solidFill>
              </a:rPr>
              <a:t> “you” </a:t>
            </a:r>
            <a:r>
              <a:rPr lang="en-US" sz="2800" dirty="0" smtClean="0"/>
              <a:t>the speaker is supposed to be talking to?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is the artist’s </a:t>
            </a:r>
            <a:r>
              <a:rPr lang="en-US" sz="2800" dirty="0" smtClean="0">
                <a:solidFill>
                  <a:schemeClr val="accent1"/>
                </a:solidFill>
              </a:rPr>
              <a:t>purpose</a:t>
            </a:r>
            <a:r>
              <a:rPr lang="en-US" sz="2800" dirty="0" smtClean="0"/>
              <a:t>? What’s the point/message/theme of this song? Please back up your answer using evidence from the text.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If you were directing the </a:t>
            </a:r>
            <a:r>
              <a:rPr 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music video </a:t>
            </a:r>
            <a:r>
              <a:rPr lang="en-US" sz="2800" dirty="0" smtClean="0">
                <a:sym typeface="Wingdings" panose="05000000000000000000" pitchFamily="2" charset="2"/>
              </a:rPr>
              <a:t>to this song, what types of images/video clips would you include to enhance the song’s meaning?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4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67772" cy="149961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“Don’t Drink the Water”</a:t>
            </a:r>
            <a:br>
              <a:rPr lang="en-US" sz="6000" dirty="0" smtClean="0"/>
            </a:br>
            <a:r>
              <a:rPr lang="en-US" sz="4400" dirty="0" smtClean="0"/>
              <a:t>by the Dave Matthews Band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74100" y="2084832"/>
            <a:ext cx="3060700" cy="4173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5. </a:t>
            </a:r>
            <a:r>
              <a:rPr lang="en-US" sz="2800" dirty="0" smtClean="0"/>
              <a:t>Watch the real music video! </a:t>
            </a:r>
            <a:r>
              <a:rPr lang="en-US" sz="2800" dirty="0"/>
              <a:t>Did you predict anything in the music video in your answer to #</a:t>
            </a:r>
            <a:r>
              <a:rPr lang="en-US" sz="2800" dirty="0" smtClean="0"/>
              <a:t>4? Did anything surprise you?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828" y="3168134"/>
            <a:ext cx="68221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https://www.youtube.com/watch?v=psIuidkkLjI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44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- IXL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29" y="1968500"/>
            <a:ext cx="6029814" cy="4023360"/>
          </a:xfrm>
        </p:spPr>
        <p:txBody>
          <a:bodyPr/>
          <a:lstStyle/>
          <a:p>
            <a:r>
              <a:rPr lang="en-US" sz="3200" dirty="0"/>
              <a:t>For homework, you </a:t>
            </a:r>
            <a:r>
              <a:rPr lang="en-US" sz="3200" dirty="0" smtClean="0"/>
              <a:t>have one </a:t>
            </a:r>
            <a:r>
              <a:rPr lang="en-US" sz="3200" b="1" dirty="0" smtClean="0"/>
              <a:t>IXL </a:t>
            </a:r>
            <a:r>
              <a:rPr lang="en-US" sz="3200" b="1" dirty="0"/>
              <a:t>to complete by Friday</a:t>
            </a:r>
            <a:r>
              <a:rPr lang="en-US" sz="3200" dirty="0"/>
              <a:t>. For full points, you need at a score of at least </a:t>
            </a:r>
            <a:r>
              <a:rPr lang="en-US" sz="3200" dirty="0" smtClean="0"/>
              <a:t>80</a:t>
            </a:r>
            <a:r>
              <a:rPr lang="en-US" sz="3200" dirty="0"/>
              <a:t>% on </a:t>
            </a:r>
            <a:r>
              <a:rPr lang="en-US" sz="3200" dirty="0" smtClean="0">
                <a:solidFill>
                  <a:schemeClr val="accent1"/>
                </a:solidFill>
              </a:rPr>
              <a:t>A.3 </a:t>
            </a:r>
            <a:r>
              <a:rPr lang="en-US" sz="3200" dirty="0" smtClean="0"/>
              <a:t>in </a:t>
            </a:r>
            <a:r>
              <a:rPr lang="en-US" sz="3200" dirty="0"/>
              <a:t>the </a:t>
            </a:r>
            <a:r>
              <a:rPr lang="en-US" sz="3200" dirty="0">
                <a:solidFill>
                  <a:schemeClr val="accent1"/>
                </a:solidFill>
              </a:rPr>
              <a:t>eleventh grade skills </a:t>
            </a:r>
            <a:r>
              <a:rPr lang="en-US" sz="3200" dirty="0"/>
              <a:t>Language Arts section. </a:t>
            </a:r>
            <a:endParaRPr lang="en-US" sz="3200" dirty="0" smtClean="0"/>
          </a:p>
          <a:p>
            <a:r>
              <a:rPr lang="en-US" sz="3200" dirty="0" smtClean="0"/>
              <a:t>Good luck!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76" y="1311234"/>
            <a:ext cx="4294291" cy="42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Literature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Pre-Colonization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38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041400" y="724713"/>
            <a:ext cx="822960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Recap: Pre-Colonization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400" y="1868012"/>
            <a:ext cx="6487139" cy="397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81986" y="2184400"/>
            <a:ext cx="4950414" cy="2869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Somewhere between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2.1 million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18 million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Native Americans thrived in North America before Columbus arrived in 1492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990600" y="676040"/>
            <a:ext cx="971550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Pre-Colonial Literature: genres/styles</a:t>
            </a:r>
            <a:endParaRPr lang="en-US"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6565899" cy="525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Oral tradition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1"/>
                </a:solidFill>
              </a:rPr>
              <a:t>story telling </a:t>
            </a:r>
            <a:r>
              <a:rPr lang="en-US" sz="2800" dirty="0" smtClean="0"/>
              <a:t>(no written language)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Myths </a:t>
            </a:r>
            <a:r>
              <a:rPr lang="en-US" sz="2800" dirty="0"/>
              <a:t>t</a:t>
            </a:r>
            <a:r>
              <a:rPr lang="en-US" sz="2800" dirty="0" smtClean="0"/>
              <a:t>o explain mysteries of the universe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Creation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Stories</a:t>
            </a:r>
            <a:r>
              <a:rPr lang="en-US" sz="2800" dirty="0" smtClean="0"/>
              <a:t> – types of myths that explain the origin of the earth and/or humanity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Folktales</a:t>
            </a:r>
            <a:r>
              <a:rPr lang="en-US" sz="2800" dirty="0" smtClean="0"/>
              <a:t> – stories to pass on moral values/lessons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Trickster</a:t>
            </a:r>
            <a:r>
              <a:rPr lang="en-US" sz="2800" dirty="0" smtClean="0"/>
              <a:t> Tales – a specific type of folktale with a “trickster” character</a:t>
            </a:r>
            <a:endParaRPr lang="en-US" sz="2800" dirty="0"/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Songs</a:t>
            </a:r>
            <a:r>
              <a:rPr lang="en-US" sz="2800" dirty="0" smtClean="0"/>
              <a:t> </a:t>
            </a:r>
            <a:r>
              <a:rPr lang="en-US" sz="2800" dirty="0"/>
              <a:t>&amp; Prayers </a:t>
            </a:r>
            <a:r>
              <a:rPr lang="en-US" sz="2800" dirty="0" smtClean="0"/>
              <a:t>– for religious purposes</a:t>
            </a:r>
            <a:endParaRPr lang="en-US" sz="2800"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900" y="1819339"/>
            <a:ext cx="5499100" cy="420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6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003300" y="719138"/>
            <a:ext cx="822960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Common Pre-Colonial Topics/Themes</a:t>
            </a:r>
            <a:endParaRPr lang="en-US" dirty="0"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0" y="1862436"/>
            <a:ext cx="6121400" cy="49955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Beliefs about good and evil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tories or myths may show that certain actions or beliefs are good or bad</a:t>
            </a:r>
            <a:endParaRPr lang="en-US" dirty="0"/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Human connection to </a:t>
            </a:r>
            <a:r>
              <a:rPr lang="en-US" dirty="0" smtClean="0">
                <a:solidFill>
                  <a:schemeClr val="accent1"/>
                </a:solidFill>
              </a:rPr>
              <a:t>nature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Stories or myths may show how closely intertwined Native Americans were with their environment – particularly with animals</a:t>
            </a:r>
            <a:endParaRPr lang="en-US" dirty="0"/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Harmony and </a:t>
            </a:r>
            <a:r>
              <a:rPr lang="en-US" dirty="0" smtClean="0">
                <a:solidFill>
                  <a:schemeClr val="accent1"/>
                </a:solidFill>
              </a:rPr>
              <a:t>balance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Stories or myths may have a Yin/Yang message to them – opposites cannot exist without each other, every person has good and bad in them, extremes should be avoided,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400" y="1862437"/>
            <a:ext cx="5702300" cy="3417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0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Literature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Post-Colonization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75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981051" y="542951"/>
            <a:ext cx="892810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Post-Colonization: First Encounters</a:t>
            </a:r>
            <a:endParaRPr lang="en-US"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0" y="2502200"/>
            <a:ext cx="7292340" cy="4355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10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Columbus and European settlers arrived in </a:t>
            </a: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1492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indent="-3810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Peaceful, if </a:t>
            </a: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tense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--the English depended on Native Americans to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 how to cook, travel, make clothing, and plant crops. </a:t>
            </a:r>
          </a:p>
          <a:p>
            <a:pPr marL="457200" indent="-3810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Relationship founded on trade – in exchange for </a:t>
            </a:r>
            <a:r>
              <a:rPr lang="en-US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(metal tools, guns, jewelry, mirrors, other manufactured goods), tribes provided </a:t>
            </a:r>
            <a:r>
              <a:rPr lang="en-US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colonists (food, clothing, shelter, and knowledge of the area) </a:t>
            </a:r>
          </a:p>
          <a:p>
            <a:pPr>
              <a:buNone/>
            </a:pPr>
            <a:endParaRPr dirty="0"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220" y="2583180"/>
            <a:ext cx="456438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" y="1358900"/>
            <a:ext cx="11567160" cy="122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5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45820" y="808426"/>
            <a:ext cx="936498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5000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Unintended Tragedy</a:t>
            </a:r>
            <a:endParaRPr lang="en-US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0" y="1668780"/>
            <a:ext cx="6926580" cy="518922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Unknowingly, the English exposed the Native Americans to new </a:t>
            </a:r>
            <a:r>
              <a:rPr lang="en-US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diseases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like smallpox and influenza.</a:t>
            </a: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Americans had no natural </a:t>
            </a:r>
            <a:r>
              <a:rPr lang="en-US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immunity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built up against these diseases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(like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English had).</a:t>
            </a:r>
          </a:p>
          <a:p>
            <a:pPr marL="457200" indent="-34290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Native American population suffered a </a:t>
            </a:r>
            <a:r>
              <a:rPr lang="en-US" sz="2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40-80%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 after contact with these diseases.</a:t>
            </a:r>
          </a:p>
          <a:p>
            <a:pPr>
              <a:buNone/>
            </a:pPr>
            <a:endParaRPr dirty="0"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580" y="2047910"/>
            <a:ext cx="4949454" cy="4398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5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1176</Words>
  <Application>Microsoft Office PowerPoint</Application>
  <PresentationFormat>Widescreen</PresentationFormat>
  <Paragraphs>102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Tw Cen MT</vt:lpstr>
      <vt:lpstr>Tw Cen MT Condensed</vt:lpstr>
      <vt:lpstr>Wingdings</vt:lpstr>
      <vt:lpstr>Wingdings 3</vt:lpstr>
      <vt:lpstr>Integral</vt:lpstr>
      <vt:lpstr>1_Office Theme</vt:lpstr>
      <vt:lpstr>PowerPoint Presentation</vt:lpstr>
      <vt:lpstr>PowerPoint Presentation</vt:lpstr>
      <vt:lpstr>Native American Literature </vt:lpstr>
      <vt:lpstr>Recap: Pre-Colonization</vt:lpstr>
      <vt:lpstr>Pre-Colonial Literature: genres/styles</vt:lpstr>
      <vt:lpstr>Common Pre-Colonial Topics/Themes</vt:lpstr>
      <vt:lpstr>Native American Literature </vt:lpstr>
      <vt:lpstr>Post-Colonization: First Encounters</vt:lpstr>
      <vt:lpstr>Unintended Tragedy</vt:lpstr>
      <vt:lpstr>Puritan “superiority”</vt:lpstr>
      <vt:lpstr>Westward Expansion</vt:lpstr>
      <vt:lpstr>Attempts at peace</vt:lpstr>
      <vt:lpstr>PowerPoint Presentation</vt:lpstr>
      <vt:lpstr>Trail of Tears</vt:lpstr>
      <vt:lpstr>PowerPoint Presentation</vt:lpstr>
      <vt:lpstr>Assimilate or Eliminate</vt:lpstr>
      <vt:lpstr>Modern Impact</vt:lpstr>
      <vt:lpstr>Post-Colonial Styles/Genres of Literature</vt:lpstr>
      <vt:lpstr>Common Post-Colonial Themes/Topics</vt:lpstr>
      <vt:lpstr>“Don’t Drink the Water” by the Dave Matthews Band</vt:lpstr>
      <vt:lpstr>“Don’t Drink the Water” by the Dave Matthews Band</vt:lpstr>
      <vt:lpstr>Homework - IXL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   August 24th, 2017         Thursday</dc:title>
  <dc:creator>Audrey Lane</dc:creator>
  <cp:lastModifiedBy>Kelsey Wanack</cp:lastModifiedBy>
  <cp:revision>3</cp:revision>
  <dcterms:created xsi:type="dcterms:W3CDTF">2017-08-23T15:59:15Z</dcterms:created>
  <dcterms:modified xsi:type="dcterms:W3CDTF">2018-08-13T19:39:45Z</dcterms:modified>
</cp:coreProperties>
</file>