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1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A711"/>
              </a:buClr>
              <a:buFont typeface="Cambria"/>
              <a:buNone/>
              <a:defRPr sz="4600" b="0" i="0" u="none" strike="noStrike" cap="none">
                <a:solidFill>
                  <a:srgbClr val="FFA71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2pPr>
            <a:lvl3pPr lvl="2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3pPr>
            <a:lvl4pPr lvl="3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4pPr>
            <a:lvl5pPr lvl="4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5pPr>
            <a:lvl6pPr lvl="5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6pPr>
            <a:lvl7pPr lvl="6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7pPr>
            <a:lvl8pPr lvl="7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8pPr>
            <a:lvl9pPr lvl="8" indent="0">
              <a:spcBef>
                <a:spcPts val="0"/>
              </a:spcBef>
              <a:buNone/>
              <a:defRPr sz="1800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" y="861626"/>
            <a:ext cx="8553999" cy="509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0"/>
              </a:spcBef>
              <a:buClr>
                <a:schemeClr val="accent1"/>
              </a:buClr>
              <a:buSzPct val="91666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0"/>
              </a:spcBef>
              <a:buClr>
                <a:schemeClr val="accent2"/>
              </a:buClr>
              <a:buSzPct val="83333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476634" y="6563031"/>
            <a:ext cx="731599" cy="2948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5B74"/>
              </a:buClr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5B74"/>
                </a:buClr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53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7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8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52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94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5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59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2739F-ABEA-4DAF-98E0-2A1C4230797B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2E2DC-EE82-4569-8513-34A285F46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619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5A948-312F-425D-A0CE-B819DA22933E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DDB0B-F270-4C40-A213-E6D90EEF6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17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A861-FC42-4047-ADC1-825B65B03902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D254-2DCA-460C-88CD-46B12D08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812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AC9C3-13DA-4124-A72F-309083C1A187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A6180-B078-490C-9D4A-63446A7ED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95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D5A90-C9D9-4098-94CB-B0D17FFE55A5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129A-C136-4E11-8C14-691ED4712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2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CEA1C-B081-4BE4-A9EF-8A2FFC3879FD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77CE4-90AA-4A25-86D2-72CC93710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09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606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309C2-E6B1-4532-8693-55831D975A1A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7FF9-F8C0-46EC-B814-27F6467BF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630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CDFFF-A4BF-43A1-801F-BA60CEA8ABCF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C56C1-B0D0-446E-A365-91DFD33E4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714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EE412-A778-4327-827C-0C5CA523843A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C79F5-6144-4297-99FF-2084252B7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96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0AEF8-91EC-4920-B8A3-59BBCD678DBD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08182-C5C0-46AA-A45B-B3BE32DB3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991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A43CE-2EB5-417D-A518-60CA855A82E3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533-A3A3-472C-B4B3-6674E25DE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5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3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3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1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7A60-BE59-464B-9507-642B3BABE2B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A7CA-7F1D-9C44-B20A-6DA8C1CB4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D0EED93-ACFF-41AA-AE16-9A7D3DA15D37}" type="datetime1">
              <a:rPr lang="en-US" altLang="en-US"/>
              <a:pPr/>
              <a:t>8/24/2018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BED4824-C676-4C08-82EA-F532E659D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96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deznxfa1txfr/storytelling-arc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E3B6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444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FFDC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D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856887"/>
            <a:ext cx="8435658" cy="0"/>
          </a:xfrm>
          <a:prstGeom prst="line">
            <a:avLst/>
          </a:prstGeom>
          <a:ln w="76200" cmpd="sng">
            <a:solidFill>
              <a:srgbClr val="FFDC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80720" y="645626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Presto Plans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97653" y="550334"/>
            <a:ext cx="548510" cy="1151467"/>
          </a:xfrm>
          <a:prstGeom prst="rect">
            <a:avLst/>
          </a:prstGeom>
          <a:effectLst>
            <a:outerShdw blurRad="44450" dist="50800" dir="2700000" algn="tl" rotWithShape="0">
              <a:srgbClr val="000000">
                <a:alpha val="87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56018" y="1932476"/>
            <a:ext cx="7889558" cy="79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Correct the spelling, punctuation, and grammar errors in the following social media post.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02" y="2746995"/>
            <a:ext cx="8028632" cy="36011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58144" y="3175001"/>
            <a:ext cx="7003143" cy="875203"/>
            <a:chOff x="1034143" y="3175000"/>
            <a:chExt cx="7003143" cy="875203"/>
          </a:xfrm>
        </p:grpSpPr>
        <p:sp>
          <p:nvSpPr>
            <p:cNvPr id="13" name="Rectangle 12"/>
            <p:cNvSpPr/>
            <p:nvPr/>
          </p:nvSpPr>
          <p:spPr>
            <a:xfrm>
              <a:off x="1034143" y="3229429"/>
              <a:ext cx="6985000" cy="68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2286" y="3175000"/>
              <a:ext cx="6985000" cy="4216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40002" y="3598797"/>
              <a:ext cx="393143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What’s on your mind?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576287" y="765218"/>
            <a:ext cx="6366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C00CC"/>
                </a:solidFill>
              </a:rPr>
              <a:t>Do Now: Social Media Edit</a:t>
            </a:r>
            <a:endParaRPr lang="en-US" sz="4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CC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4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Witch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2401" y="908050"/>
            <a:ext cx="9043989" cy="589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422401" y="800100"/>
            <a:ext cx="61595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Tablerock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Lake, 2000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Ms. Lane = Eight years old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Scary shadow of a man at camp!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17" y="965200"/>
            <a:ext cx="4315817" cy="577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2" y="2882900"/>
            <a:ext cx="6164769" cy="36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Witch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4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21145284">
            <a:off x="56369" y="850339"/>
            <a:ext cx="9720263" cy="1498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Modern Witch Hunt Story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05568" y="2654300"/>
            <a:ext cx="4754563" cy="49879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Assignment: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Choose </a:t>
            </a:r>
            <a:r>
              <a:rPr lang="en-US" sz="2400" b="1" dirty="0"/>
              <a:t>one of the story seeds </a:t>
            </a:r>
            <a:r>
              <a:rPr lang="en-US" sz="2400" dirty="0"/>
              <a:t>on </a:t>
            </a:r>
            <a:r>
              <a:rPr lang="en-US" sz="2400" dirty="0" smtClean="0"/>
              <a:t>the handout and </a:t>
            </a:r>
            <a:r>
              <a:rPr lang="en-US" sz="2400" dirty="0"/>
              <a:t>use it as inspiration </a:t>
            </a:r>
            <a:r>
              <a:rPr lang="en-US" sz="2400" b="1" dirty="0"/>
              <a:t>for a short story </a:t>
            </a:r>
            <a:r>
              <a:rPr lang="en-US" sz="2400" dirty="0"/>
              <a:t>in which you show how the characters in the scenario are swept away by mass hysteria in </a:t>
            </a:r>
            <a:r>
              <a:rPr lang="en-US" sz="2400" b="1" dirty="0"/>
              <a:t>a modern-day witch </a:t>
            </a:r>
            <a:r>
              <a:rPr lang="en-US" sz="2400" b="1" dirty="0" smtClean="0"/>
              <a:t>hunt.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Your </a:t>
            </a:r>
            <a:r>
              <a:rPr lang="en-US" sz="2400" dirty="0"/>
              <a:t>story must have a compelling introduction and </a:t>
            </a:r>
            <a:r>
              <a:rPr lang="en-US" sz="2400" b="1" dirty="0"/>
              <a:t>follow the story-telling arc format</a:t>
            </a:r>
            <a:r>
              <a:rPr lang="en-US" sz="2400" dirty="0"/>
              <a:t> explained in class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43500" y="0"/>
            <a:ext cx="7048500" cy="6791325"/>
          </a:xfrm>
        </p:spPr>
        <p:txBody>
          <a:bodyPr>
            <a:normAutofit/>
          </a:bodyPr>
          <a:lstStyle/>
          <a:p>
            <a:r>
              <a:rPr lang="en-US" sz="3200" b="1" dirty="0"/>
              <a:t>Your story must: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demonstrate your understanding of how modern witch hunts begin and are fueled (</a:t>
            </a:r>
            <a:r>
              <a:rPr lang="en-US" sz="2400" b="1" dirty="0"/>
              <a:t>fear ≠ logic/reason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</a:t>
            </a:r>
            <a:r>
              <a:rPr lang="en-US" sz="2400" b="1" dirty="0"/>
              <a:t>believable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follow the story-telling arc pattern </a:t>
            </a:r>
            <a:r>
              <a:rPr lang="en-US" sz="2400" dirty="0"/>
              <a:t>(exposition, </a:t>
            </a:r>
            <a:r>
              <a:rPr lang="en-US" sz="2400" dirty="0" smtClean="0"/>
              <a:t>conflict </a:t>
            </a:r>
            <a:r>
              <a:rPr lang="en-US" sz="2400" dirty="0"/>
              <a:t>introduction, rising action, climax, falling action, resolution)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at least </a:t>
            </a:r>
            <a:r>
              <a:rPr lang="en-US" sz="2400" b="1" dirty="0"/>
              <a:t>1,000 typed words </a:t>
            </a:r>
            <a:r>
              <a:rPr lang="en-US" sz="2400" dirty="0"/>
              <a:t>(about 2 pages)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show good command of </a:t>
            </a:r>
            <a:r>
              <a:rPr lang="en-US" sz="2400" b="1" dirty="0"/>
              <a:t>mechanics, word usage, and grammar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You will be given several days in class to work on your short story, but extra time outside of class will be needed. Plan accordingly.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Final draft due Tuesday, </a:t>
            </a:r>
            <a:r>
              <a:rPr lang="en-US" sz="2800" b="1" dirty="0" smtClean="0">
                <a:solidFill>
                  <a:schemeClr val="accent1"/>
                </a:solidFill>
              </a:rPr>
              <a:t>9/19 at the end of class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0879">
            <a:off x="606248" y="44478"/>
            <a:ext cx="1566574" cy="16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4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Storytelling Arc Lecture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Let’s talk about how your story should be structured!</a:t>
            </a:r>
          </a:p>
          <a:p>
            <a:r>
              <a:rPr lang="en-US" sz="3200" b="1" dirty="0" smtClean="0"/>
              <a:t>Get out the sheet that says “Breaking Down the Short Story Steps” and prepare to take some notes.</a:t>
            </a:r>
          </a:p>
          <a:p>
            <a:r>
              <a:rPr lang="en-US" dirty="0" smtClean="0"/>
              <a:t>Lecture Link:</a:t>
            </a:r>
          </a:p>
          <a:p>
            <a:r>
              <a:rPr lang="en-US" dirty="0">
                <a:hlinkClick r:id="rId2"/>
              </a:rPr>
              <a:t>https://prezi.com/deznxfa1txfr/storytelling-arc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0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618040"/>
            <a:ext cx="9720263" cy="1498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Modern Witch Hunt Story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2692400"/>
            <a:ext cx="4754563" cy="4010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Assignment: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Choose </a:t>
            </a:r>
            <a:r>
              <a:rPr lang="en-US" sz="2400" b="1" dirty="0"/>
              <a:t>one of the story seeds </a:t>
            </a:r>
            <a:r>
              <a:rPr lang="en-US" sz="2400" dirty="0"/>
              <a:t>on </a:t>
            </a:r>
            <a:r>
              <a:rPr lang="en-US" sz="2400" dirty="0" smtClean="0"/>
              <a:t>the handout and </a:t>
            </a:r>
            <a:r>
              <a:rPr lang="en-US" sz="2400" dirty="0"/>
              <a:t>use it as inspiration </a:t>
            </a:r>
            <a:r>
              <a:rPr lang="en-US" sz="2400" b="1" dirty="0"/>
              <a:t>for a short story </a:t>
            </a:r>
            <a:r>
              <a:rPr lang="en-US" sz="2400" dirty="0"/>
              <a:t>in which you show how the characters in the scenario are swept away by mass hysteria in </a:t>
            </a:r>
            <a:r>
              <a:rPr lang="en-US" sz="2400" b="1" dirty="0"/>
              <a:t>a modern-day witch </a:t>
            </a:r>
            <a:r>
              <a:rPr lang="en-US" sz="2400" b="1" dirty="0" smtClean="0"/>
              <a:t>hunt.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Your </a:t>
            </a:r>
            <a:r>
              <a:rPr lang="en-US" sz="2400" dirty="0"/>
              <a:t>story must have a compelling introduction and </a:t>
            </a:r>
            <a:r>
              <a:rPr lang="en-US" sz="2400" b="1" dirty="0"/>
              <a:t>follow the story-telling arc format</a:t>
            </a:r>
            <a:r>
              <a:rPr lang="en-US" sz="2400" dirty="0"/>
              <a:t> explained in class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81600" y="203200"/>
            <a:ext cx="7010400" cy="6588125"/>
          </a:xfrm>
        </p:spPr>
        <p:txBody>
          <a:bodyPr>
            <a:normAutofit/>
          </a:bodyPr>
          <a:lstStyle/>
          <a:p>
            <a:r>
              <a:rPr lang="en-US" sz="3200" b="1" dirty="0"/>
              <a:t>Your story must: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demonstrate your understanding of how modern witch hunts begin and are fueled (</a:t>
            </a:r>
            <a:r>
              <a:rPr lang="en-US" sz="2400" b="1" dirty="0"/>
              <a:t>fear ≠ logic/reason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</a:t>
            </a:r>
            <a:r>
              <a:rPr lang="en-US" sz="2400" b="1" dirty="0"/>
              <a:t>believable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follow the story-telling arc pattern </a:t>
            </a:r>
            <a:r>
              <a:rPr lang="en-US" sz="2400" dirty="0"/>
              <a:t>(exposition, </a:t>
            </a:r>
            <a:r>
              <a:rPr lang="en-US" sz="2400" dirty="0" smtClean="0"/>
              <a:t>conflict </a:t>
            </a:r>
            <a:r>
              <a:rPr lang="en-US" sz="2400" dirty="0"/>
              <a:t>introduction, rising action, climax, falling action, resolution)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at least </a:t>
            </a:r>
            <a:r>
              <a:rPr lang="en-US" sz="2400" b="1" dirty="0"/>
              <a:t>1,000 typed words </a:t>
            </a:r>
            <a:r>
              <a:rPr lang="en-US" sz="2400" dirty="0"/>
              <a:t>(about 2 pages)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show good command of </a:t>
            </a:r>
            <a:r>
              <a:rPr lang="en-US" sz="2400" b="1" dirty="0"/>
              <a:t>mechanics, word usage, and grammar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You will be given several days in class to work on your short story, but extra time outside of class will be needed. Plan accordingly. </a:t>
            </a:r>
          </a:p>
          <a:p>
            <a:r>
              <a:rPr lang="en-US" sz="2400" b="1" dirty="0"/>
              <a:t>Final draft due Tuesday, 9/19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7800" y="203200"/>
            <a:ext cx="349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Grab a Chromebook, create a Google Doc, share it with me, and begin!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0879">
            <a:off x="3686984" y="861121"/>
            <a:ext cx="1137038" cy="12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7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E3B6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444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81000"/>
            <a:ext cx="8382000" cy="6059744"/>
          </a:xfrm>
          <a:prstGeom prst="rect">
            <a:avLst/>
          </a:prstGeom>
          <a:noFill/>
          <a:ln w="101600">
            <a:solidFill>
              <a:srgbClr val="FFDC4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D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0720" y="645626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Presto Plans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16" y="555542"/>
            <a:ext cx="7905824" cy="172133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38672" y="2420889"/>
            <a:ext cx="8233792" cy="42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upcoming: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Upcoming was misspelled.  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season, we’re hiring: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Commas are used to separate introductory elements from the rest of the sentence.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We’re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 contraction for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 are.  Were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the past tense of the verb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 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was also misspelled.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you’re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-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You’re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 contraction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 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the possessive form.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our team, visit: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 form of the verb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 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indicates possession.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 synonym for also or means an excess of something.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should be used here as a preposition.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your friends who: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3020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You’re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a contraction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 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the possessive form.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Friends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indicates more than one friend.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used to refer to the subject of the sentence (friends) .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refers only to the object of the sentence.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sng" strike="noStrike" kern="1200" cap="none" spc="0" normalizeH="0" baseline="0" noProof="0" dirty="0">
              <a:ln>
                <a:noFill/>
              </a:ln>
              <a:solidFill>
                <a:srgbClr val="C3020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2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Witch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Witch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Witch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4163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Witch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4" y="0"/>
            <a:ext cx="8226425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Witch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Witch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0"/>
            <a:ext cx="848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Witch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599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Times New Roman</vt:lpstr>
      <vt:lpstr>Tw Cen MT</vt:lpstr>
      <vt:lpstr>Tw Cen MT Condensed</vt:lpstr>
      <vt:lpstr>Wingdings</vt:lpstr>
      <vt:lpstr>Wingdings 3</vt:lpstr>
      <vt:lpstr>Integral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Witch Hunt Story</vt:lpstr>
      <vt:lpstr>Storytelling Arc Lecture</vt:lpstr>
      <vt:lpstr>Modern Witch Hunt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   September 14th, 2017        Thursday</dc:title>
  <dc:creator>Audrey Lane</dc:creator>
  <cp:lastModifiedBy>Kelsey Wanack</cp:lastModifiedBy>
  <cp:revision>2</cp:revision>
  <dcterms:created xsi:type="dcterms:W3CDTF">2017-09-13T14:58:43Z</dcterms:created>
  <dcterms:modified xsi:type="dcterms:W3CDTF">2018-08-24T17:53:24Z</dcterms:modified>
</cp:coreProperties>
</file>